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14"/>
  </p:notesMasterIdLst>
  <p:sldIdLst>
    <p:sldId id="275" r:id="rId2"/>
    <p:sldId id="359" r:id="rId3"/>
    <p:sldId id="361" r:id="rId4"/>
    <p:sldId id="360" r:id="rId5"/>
    <p:sldId id="324" r:id="rId6"/>
    <p:sldId id="362" r:id="rId7"/>
    <p:sldId id="338" r:id="rId8"/>
    <p:sldId id="363" r:id="rId9"/>
    <p:sldId id="326" r:id="rId10"/>
    <p:sldId id="336" r:id="rId11"/>
    <p:sldId id="358" r:id="rId12"/>
    <p:sldId id="35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1638"/>
    <a:srgbClr val="841616"/>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80"/>
    <p:restoredTop sz="90741"/>
  </p:normalViewPr>
  <p:slideViewPr>
    <p:cSldViewPr snapToGrid="0" snapToObjects="1">
      <p:cViewPr>
        <p:scale>
          <a:sx n="98" d="100"/>
          <a:sy n="98" d="100"/>
        </p:scale>
        <p:origin x="352"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8DB4E0-33E0-45CF-ADA8-600BEB63586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A9AD268-2DB2-4B8A-BD26-E0A37C8963C9}">
      <dgm:prSet/>
      <dgm:spPr/>
      <dgm:t>
        <a:bodyPr/>
        <a:lstStyle/>
        <a:p>
          <a:pPr>
            <a:lnSpc>
              <a:spcPct val="100000"/>
            </a:lnSpc>
          </a:pPr>
          <a:r>
            <a:rPr lang="en-US"/>
            <a:t>Electrostatic potential was calculated and added to machine learning training features. </a:t>
          </a:r>
        </a:p>
      </dgm:t>
    </dgm:pt>
    <dgm:pt modelId="{0AECDE37-C3CC-47F1-BEC1-51177580D3D5}" type="parTrans" cxnId="{8260FDDD-A624-49BE-960A-1F49E280616F}">
      <dgm:prSet/>
      <dgm:spPr/>
      <dgm:t>
        <a:bodyPr/>
        <a:lstStyle/>
        <a:p>
          <a:endParaRPr lang="en-US"/>
        </a:p>
      </dgm:t>
    </dgm:pt>
    <dgm:pt modelId="{A1ACF089-258C-4865-A2DC-BABF4F59163A}" type="sibTrans" cxnId="{8260FDDD-A624-49BE-960A-1F49E280616F}">
      <dgm:prSet/>
      <dgm:spPr/>
      <dgm:t>
        <a:bodyPr/>
        <a:lstStyle/>
        <a:p>
          <a:endParaRPr lang="en-US"/>
        </a:p>
      </dgm:t>
    </dgm:pt>
    <dgm:pt modelId="{FAE8A517-06B2-4D14-9B70-8E4A7002E772}">
      <dgm:prSet/>
      <dgm:spPr/>
      <dgm:t>
        <a:bodyPr/>
        <a:lstStyle/>
        <a:p>
          <a:pPr>
            <a:lnSpc>
              <a:spcPct val="100000"/>
            </a:lnSpc>
          </a:pPr>
          <a:r>
            <a:rPr lang="en-US"/>
            <a:t>Ensemble learning model was built up and improved pKa prediction accuracy.</a:t>
          </a:r>
        </a:p>
      </dgm:t>
    </dgm:pt>
    <dgm:pt modelId="{2B7BB205-9200-412C-9E18-5BB1E84A5122}" type="parTrans" cxnId="{78012455-3B8F-4BB9-9231-EBAD158319BE}">
      <dgm:prSet/>
      <dgm:spPr/>
      <dgm:t>
        <a:bodyPr/>
        <a:lstStyle/>
        <a:p>
          <a:endParaRPr lang="en-US"/>
        </a:p>
      </dgm:t>
    </dgm:pt>
    <dgm:pt modelId="{72CCF5C7-34B3-430A-BC35-1006E72FEB54}" type="sibTrans" cxnId="{78012455-3B8F-4BB9-9231-EBAD158319BE}">
      <dgm:prSet/>
      <dgm:spPr/>
      <dgm:t>
        <a:bodyPr/>
        <a:lstStyle/>
        <a:p>
          <a:endParaRPr lang="en-US"/>
        </a:p>
      </dgm:t>
    </dgm:pt>
    <dgm:pt modelId="{B9E91083-4EBF-429C-8DB8-8936AB4608BF}" type="pres">
      <dgm:prSet presAssocID="{BA8DB4E0-33E0-45CF-ADA8-600BEB63586F}" presName="root" presStyleCnt="0">
        <dgm:presLayoutVars>
          <dgm:dir/>
          <dgm:resizeHandles val="exact"/>
        </dgm:presLayoutVars>
      </dgm:prSet>
      <dgm:spPr/>
    </dgm:pt>
    <dgm:pt modelId="{04ECC399-DA37-4783-BB24-C61824E02498}" type="pres">
      <dgm:prSet presAssocID="{EA9AD268-2DB2-4B8A-BD26-E0A37C8963C9}" presName="compNode" presStyleCnt="0"/>
      <dgm:spPr/>
    </dgm:pt>
    <dgm:pt modelId="{7F498EB3-B49B-4670-B4E4-0A0D3972BD48}" type="pres">
      <dgm:prSet presAssocID="{EA9AD268-2DB2-4B8A-BD26-E0A37C8963C9}" presName="bgRect" presStyleLbl="bgShp" presStyleIdx="0" presStyleCnt="2"/>
      <dgm:spPr/>
    </dgm:pt>
    <dgm:pt modelId="{B0F9204B-D419-4148-AE74-FE8A5BD9C737}" type="pres">
      <dgm:prSet presAssocID="{EA9AD268-2DB2-4B8A-BD26-E0A37C8963C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est tubes"/>
        </a:ext>
      </dgm:extLst>
    </dgm:pt>
    <dgm:pt modelId="{30A898B3-0252-45B3-9815-DD891C4695B5}" type="pres">
      <dgm:prSet presAssocID="{EA9AD268-2DB2-4B8A-BD26-E0A37C8963C9}" presName="spaceRect" presStyleCnt="0"/>
      <dgm:spPr/>
    </dgm:pt>
    <dgm:pt modelId="{7E38EBDF-9E4E-4C42-BDDC-1BFC36E13EA7}" type="pres">
      <dgm:prSet presAssocID="{EA9AD268-2DB2-4B8A-BD26-E0A37C8963C9}" presName="parTx" presStyleLbl="revTx" presStyleIdx="0" presStyleCnt="2">
        <dgm:presLayoutVars>
          <dgm:chMax val="0"/>
          <dgm:chPref val="0"/>
        </dgm:presLayoutVars>
      </dgm:prSet>
      <dgm:spPr/>
    </dgm:pt>
    <dgm:pt modelId="{31004204-3C31-459F-8B35-E9944CB850F3}" type="pres">
      <dgm:prSet presAssocID="{A1ACF089-258C-4865-A2DC-BABF4F59163A}" presName="sibTrans" presStyleCnt="0"/>
      <dgm:spPr/>
    </dgm:pt>
    <dgm:pt modelId="{51A518E7-B86E-47CE-9E83-40C67CCA1DCC}" type="pres">
      <dgm:prSet presAssocID="{FAE8A517-06B2-4D14-9B70-8E4A7002E772}" presName="compNode" presStyleCnt="0"/>
      <dgm:spPr/>
    </dgm:pt>
    <dgm:pt modelId="{AA891EFC-D74D-40CD-A2D0-DD1EF384529D}" type="pres">
      <dgm:prSet presAssocID="{FAE8A517-06B2-4D14-9B70-8E4A7002E772}" presName="bgRect" presStyleLbl="bgShp" presStyleIdx="1" presStyleCnt="2"/>
      <dgm:spPr/>
    </dgm:pt>
    <dgm:pt modelId="{4D433759-83D8-48B5-9509-B4A38674D917}" type="pres">
      <dgm:prSet presAssocID="{FAE8A517-06B2-4D14-9B70-8E4A7002E77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rama"/>
        </a:ext>
      </dgm:extLst>
    </dgm:pt>
    <dgm:pt modelId="{17958ABC-24C2-4A69-99A3-C65DEB125E3B}" type="pres">
      <dgm:prSet presAssocID="{FAE8A517-06B2-4D14-9B70-8E4A7002E772}" presName="spaceRect" presStyleCnt="0"/>
      <dgm:spPr/>
    </dgm:pt>
    <dgm:pt modelId="{31097566-E53E-4D62-9E2A-7242334F1618}" type="pres">
      <dgm:prSet presAssocID="{FAE8A517-06B2-4D14-9B70-8E4A7002E772}" presName="parTx" presStyleLbl="revTx" presStyleIdx="1" presStyleCnt="2">
        <dgm:presLayoutVars>
          <dgm:chMax val="0"/>
          <dgm:chPref val="0"/>
        </dgm:presLayoutVars>
      </dgm:prSet>
      <dgm:spPr/>
    </dgm:pt>
  </dgm:ptLst>
  <dgm:cxnLst>
    <dgm:cxn modelId="{AC31964A-2DFF-43AC-AA79-0C7A1DC39587}" type="presOf" srcId="{FAE8A517-06B2-4D14-9B70-8E4A7002E772}" destId="{31097566-E53E-4D62-9E2A-7242334F1618}" srcOrd="0" destOrd="0" presId="urn:microsoft.com/office/officeart/2018/2/layout/IconVerticalSolidList"/>
    <dgm:cxn modelId="{78012455-3B8F-4BB9-9231-EBAD158319BE}" srcId="{BA8DB4E0-33E0-45CF-ADA8-600BEB63586F}" destId="{FAE8A517-06B2-4D14-9B70-8E4A7002E772}" srcOrd="1" destOrd="0" parTransId="{2B7BB205-9200-412C-9E18-5BB1E84A5122}" sibTransId="{72CCF5C7-34B3-430A-BC35-1006E72FEB54}"/>
    <dgm:cxn modelId="{1C497191-008C-42A7-AFF3-59FC22F89089}" type="presOf" srcId="{BA8DB4E0-33E0-45CF-ADA8-600BEB63586F}" destId="{B9E91083-4EBF-429C-8DB8-8936AB4608BF}" srcOrd="0" destOrd="0" presId="urn:microsoft.com/office/officeart/2018/2/layout/IconVerticalSolidList"/>
    <dgm:cxn modelId="{626F27CE-FC95-4772-AA3B-53396CB5F35D}" type="presOf" srcId="{EA9AD268-2DB2-4B8A-BD26-E0A37C8963C9}" destId="{7E38EBDF-9E4E-4C42-BDDC-1BFC36E13EA7}" srcOrd="0" destOrd="0" presId="urn:microsoft.com/office/officeart/2018/2/layout/IconVerticalSolidList"/>
    <dgm:cxn modelId="{8260FDDD-A624-49BE-960A-1F49E280616F}" srcId="{BA8DB4E0-33E0-45CF-ADA8-600BEB63586F}" destId="{EA9AD268-2DB2-4B8A-BD26-E0A37C8963C9}" srcOrd="0" destOrd="0" parTransId="{0AECDE37-C3CC-47F1-BEC1-51177580D3D5}" sibTransId="{A1ACF089-258C-4865-A2DC-BABF4F59163A}"/>
    <dgm:cxn modelId="{6C025DA1-8B67-485C-986C-A58BB4CF384B}" type="presParOf" srcId="{B9E91083-4EBF-429C-8DB8-8936AB4608BF}" destId="{04ECC399-DA37-4783-BB24-C61824E02498}" srcOrd="0" destOrd="0" presId="urn:microsoft.com/office/officeart/2018/2/layout/IconVerticalSolidList"/>
    <dgm:cxn modelId="{606D75BD-9AA6-4C34-88E2-391E0EAC01CC}" type="presParOf" srcId="{04ECC399-DA37-4783-BB24-C61824E02498}" destId="{7F498EB3-B49B-4670-B4E4-0A0D3972BD48}" srcOrd="0" destOrd="0" presId="urn:microsoft.com/office/officeart/2018/2/layout/IconVerticalSolidList"/>
    <dgm:cxn modelId="{604F6AFF-7AD3-4611-BCD9-E546E6DF64C1}" type="presParOf" srcId="{04ECC399-DA37-4783-BB24-C61824E02498}" destId="{B0F9204B-D419-4148-AE74-FE8A5BD9C737}" srcOrd="1" destOrd="0" presId="urn:microsoft.com/office/officeart/2018/2/layout/IconVerticalSolidList"/>
    <dgm:cxn modelId="{C5360D92-7944-4079-845E-AF3E91F80547}" type="presParOf" srcId="{04ECC399-DA37-4783-BB24-C61824E02498}" destId="{30A898B3-0252-45B3-9815-DD891C4695B5}" srcOrd="2" destOrd="0" presId="urn:microsoft.com/office/officeart/2018/2/layout/IconVerticalSolidList"/>
    <dgm:cxn modelId="{AE01D682-830B-450E-A3F6-3303B19CFF77}" type="presParOf" srcId="{04ECC399-DA37-4783-BB24-C61824E02498}" destId="{7E38EBDF-9E4E-4C42-BDDC-1BFC36E13EA7}" srcOrd="3" destOrd="0" presId="urn:microsoft.com/office/officeart/2018/2/layout/IconVerticalSolidList"/>
    <dgm:cxn modelId="{6BC4129A-4E89-44D8-B085-6DCE45F711A8}" type="presParOf" srcId="{B9E91083-4EBF-429C-8DB8-8936AB4608BF}" destId="{31004204-3C31-459F-8B35-E9944CB850F3}" srcOrd="1" destOrd="0" presId="urn:microsoft.com/office/officeart/2018/2/layout/IconVerticalSolidList"/>
    <dgm:cxn modelId="{D0A7740C-27E1-43E8-90E8-721C3807290E}" type="presParOf" srcId="{B9E91083-4EBF-429C-8DB8-8936AB4608BF}" destId="{51A518E7-B86E-47CE-9E83-40C67CCA1DCC}" srcOrd="2" destOrd="0" presId="urn:microsoft.com/office/officeart/2018/2/layout/IconVerticalSolidList"/>
    <dgm:cxn modelId="{68E6C248-BDEF-42DA-8398-9FEB37669910}" type="presParOf" srcId="{51A518E7-B86E-47CE-9E83-40C67CCA1DCC}" destId="{AA891EFC-D74D-40CD-A2D0-DD1EF384529D}" srcOrd="0" destOrd="0" presId="urn:microsoft.com/office/officeart/2018/2/layout/IconVerticalSolidList"/>
    <dgm:cxn modelId="{64AB2127-A127-4D57-9DD6-749AA0223A07}" type="presParOf" srcId="{51A518E7-B86E-47CE-9E83-40C67CCA1DCC}" destId="{4D433759-83D8-48B5-9509-B4A38674D917}" srcOrd="1" destOrd="0" presId="urn:microsoft.com/office/officeart/2018/2/layout/IconVerticalSolidList"/>
    <dgm:cxn modelId="{F0638C31-BE3C-4FE5-BB3F-424776BA5A64}" type="presParOf" srcId="{51A518E7-B86E-47CE-9E83-40C67CCA1DCC}" destId="{17958ABC-24C2-4A69-99A3-C65DEB125E3B}" srcOrd="2" destOrd="0" presId="urn:microsoft.com/office/officeart/2018/2/layout/IconVerticalSolidList"/>
    <dgm:cxn modelId="{017C3DBD-233E-409F-A09E-A32F1BB20FDE}" type="presParOf" srcId="{51A518E7-B86E-47CE-9E83-40C67CCA1DCC}" destId="{31097566-E53E-4D62-9E2A-7242334F161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98EB3-B49B-4670-B4E4-0A0D3972BD48}">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F9204B-D419-4148-AE74-FE8A5BD9C737}">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38EBDF-9E4E-4C42-BDDC-1BFC36E13EA7}">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a:t>Electrostatic potential was calculated and added to machine learning training features. </a:t>
          </a:r>
        </a:p>
      </dsp:txBody>
      <dsp:txXfrm>
        <a:off x="1507738" y="707092"/>
        <a:ext cx="9007861" cy="1305401"/>
      </dsp:txXfrm>
    </dsp:sp>
    <dsp:sp modelId="{AA891EFC-D74D-40CD-A2D0-DD1EF384529D}">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433759-83D8-48B5-9509-B4A38674D917}">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097566-E53E-4D62-9E2A-7242334F1618}">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a:t>Ensemble learning model was built up and improved pKa prediction accuracy.</a:t>
          </a:r>
        </a:p>
      </dsp:txBody>
      <dsp:txXfrm>
        <a:off x="1507738" y="2338844"/>
        <a:ext cx="9007861" cy="13054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526A4-E0D1-6043-935C-DEB345A80254}" type="datetimeFigureOut">
              <a:rPr lang="en-US" smtClean="0"/>
              <a:t>4/14/23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38126-5C1C-CE41-9B6E-87812C167462}" type="slidenum">
              <a:rPr lang="en-US" smtClean="0"/>
              <a:t>‹#›</a:t>
            </a:fld>
            <a:endParaRPr lang="en-US"/>
          </a:p>
        </p:txBody>
      </p:sp>
    </p:spTree>
    <p:extLst>
      <p:ext uri="{BB962C8B-B14F-4D97-AF65-F5344CB8AC3E}">
        <p14:creationId xmlns:p14="http://schemas.microsoft.com/office/powerpoint/2010/main" val="3967934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B38126-5C1C-CE41-9B6E-87812C167462}" type="slidenum">
              <a:rPr lang="en-US" smtClean="0"/>
              <a:t>1</a:t>
            </a:fld>
            <a:endParaRPr lang="en-US"/>
          </a:p>
        </p:txBody>
      </p:sp>
    </p:spTree>
    <p:extLst>
      <p:ext uri="{BB962C8B-B14F-4D97-AF65-F5344CB8AC3E}">
        <p14:creationId xmlns:p14="http://schemas.microsoft.com/office/powerpoint/2010/main" val="2157895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sz="1200" b="0" i="0" u="none" strike="noStrike" dirty="0">
                <a:solidFill>
                  <a:srgbClr val="374151"/>
                </a:solidFill>
                <a:effectLst/>
                <a:latin typeface="Söhne"/>
              </a:rPr>
              <a:t>Residue microenvironment: The pKa of an ionizable residue in a protein can be influenced by its microenvironment, such as nearby amino acids or solvent accessibility. Therefore, it is important to consider the local structure and environment of the residue when interpreting pKa data.</a:t>
            </a:r>
          </a:p>
          <a:p>
            <a:pPr algn="l">
              <a:buFont typeface="+mj-lt"/>
              <a:buAutoNum type="arabicPeriod"/>
            </a:pPr>
            <a:r>
              <a:rPr lang="en-US" sz="1200" b="0" i="0" u="none" strike="noStrike" dirty="0">
                <a:solidFill>
                  <a:srgbClr val="374151"/>
                </a:solidFill>
                <a:effectLst/>
                <a:latin typeface="Söhne"/>
              </a:rPr>
              <a:t>Sample preparation: The preparation of a protein sample for pKa determination can be challenging, as factors such as protein concentration, purity, and stability can all affect the accuracy of the results. Additionally, care must be taken to avoid introducing any artifacts that could alter the pKa values, such as buffer effects or temperature changes.</a:t>
            </a:r>
          </a:p>
          <a:p>
            <a:pPr algn="l">
              <a:buFont typeface="+mj-lt"/>
              <a:buAutoNum type="arabicPeriod"/>
            </a:pPr>
            <a:r>
              <a:rPr lang="en-US" sz="1200" b="0" i="0" u="none" strike="noStrike" dirty="0">
                <a:solidFill>
                  <a:srgbClr val="374151"/>
                </a:solidFill>
                <a:effectLst/>
                <a:latin typeface="Söhne"/>
              </a:rPr>
              <a:t>Experimental limitations: Some experimental techniques, such as NMR spectroscopy or X-ray crystallography, may be difficult to apply to certain proteins or require specialized equipment or expertise. Additionally, obtaining high-resolution structural information for a protein may be challenging, which can limit the accuracy of pKa predictions based on computational methods.</a:t>
            </a:r>
          </a:p>
          <a:p>
            <a:pPr algn="l">
              <a:buFont typeface="+mj-lt"/>
              <a:buAutoNum type="arabicPeriod"/>
            </a:pPr>
            <a:r>
              <a:rPr lang="en-US" sz="1200" b="0" i="0" u="none" strike="noStrike" dirty="0">
                <a:solidFill>
                  <a:srgbClr val="374151"/>
                </a:solidFill>
                <a:effectLst/>
                <a:latin typeface="Söhne"/>
              </a:rPr>
              <a:t>Multiple ionizable groups: Many proteins contain multiple ionizable residues, which can complicate the determination of individual pKa values. In some cases, it may be necessary to perform multiple experiments or use specialized methods to resolve the contributions of different groups.</a:t>
            </a:r>
          </a:p>
          <a:p>
            <a:endParaRPr lang="en-US" dirty="0"/>
          </a:p>
        </p:txBody>
      </p:sp>
      <p:sp>
        <p:nvSpPr>
          <p:cNvPr id="4" name="Slide Number Placeholder 3"/>
          <p:cNvSpPr>
            <a:spLocks noGrp="1"/>
          </p:cNvSpPr>
          <p:nvPr>
            <p:ph type="sldNum" sz="quarter" idx="5"/>
          </p:nvPr>
        </p:nvSpPr>
        <p:spPr/>
        <p:txBody>
          <a:bodyPr/>
          <a:lstStyle/>
          <a:p>
            <a:fld id="{79B38126-5C1C-CE41-9B6E-87812C167462}" type="slidenum">
              <a:rPr lang="en-US" smtClean="0"/>
              <a:t>4</a:t>
            </a:fld>
            <a:endParaRPr lang="en-US"/>
          </a:p>
        </p:txBody>
      </p:sp>
    </p:spTree>
    <p:extLst>
      <p:ext uri="{BB962C8B-B14F-4D97-AF65-F5344CB8AC3E}">
        <p14:creationId xmlns:p14="http://schemas.microsoft.com/office/powerpoint/2010/main" val="1879328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r>
              <a:rPr lang="en-US" dirty="0" err="1"/>
              <a:t>ada’s</a:t>
            </a:r>
            <a:r>
              <a:rPr lang="en-US" dirty="0"/>
              <a:t> paper</a:t>
            </a:r>
          </a:p>
        </p:txBody>
      </p:sp>
      <p:sp>
        <p:nvSpPr>
          <p:cNvPr id="4" name="Slide Number Placeholder 3"/>
          <p:cNvSpPr>
            <a:spLocks noGrp="1"/>
          </p:cNvSpPr>
          <p:nvPr>
            <p:ph type="sldNum" sz="quarter" idx="5"/>
          </p:nvPr>
        </p:nvSpPr>
        <p:spPr/>
        <p:txBody>
          <a:bodyPr/>
          <a:lstStyle/>
          <a:p>
            <a:fld id="{79B38126-5C1C-CE41-9B6E-87812C167462}" type="slidenum">
              <a:rPr lang="en-US" smtClean="0"/>
              <a:t>5</a:t>
            </a:fld>
            <a:endParaRPr lang="en-US"/>
          </a:p>
        </p:txBody>
      </p:sp>
    </p:spTree>
    <p:extLst>
      <p:ext uri="{BB962C8B-B14F-4D97-AF65-F5344CB8AC3E}">
        <p14:creationId xmlns:p14="http://schemas.microsoft.com/office/powerpoint/2010/main" val="4251237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x axis, y axis, metrics, performance</a:t>
            </a:r>
          </a:p>
          <a:p>
            <a:r>
              <a:rPr lang="en-US" dirty="0"/>
              <a:t>Multiple layer perceptron </a:t>
            </a:r>
          </a:p>
        </p:txBody>
      </p:sp>
      <p:sp>
        <p:nvSpPr>
          <p:cNvPr id="4" name="Slide Number Placeholder 3"/>
          <p:cNvSpPr>
            <a:spLocks noGrp="1"/>
          </p:cNvSpPr>
          <p:nvPr>
            <p:ph type="sldNum" sz="quarter" idx="5"/>
          </p:nvPr>
        </p:nvSpPr>
        <p:spPr/>
        <p:txBody>
          <a:bodyPr/>
          <a:lstStyle/>
          <a:p>
            <a:fld id="{79B38126-5C1C-CE41-9B6E-87812C167462}" type="slidenum">
              <a:rPr lang="en-US" smtClean="0"/>
              <a:t>9</a:t>
            </a:fld>
            <a:endParaRPr lang="en-US"/>
          </a:p>
        </p:txBody>
      </p:sp>
    </p:spTree>
    <p:extLst>
      <p:ext uri="{BB962C8B-B14F-4D97-AF65-F5344CB8AC3E}">
        <p14:creationId xmlns:p14="http://schemas.microsoft.com/office/powerpoint/2010/main" val="2829047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book value for null.</a:t>
            </a:r>
          </a:p>
          <a:p>
            <a:r>
              <a:rPr lang="en-US" dirty="0"/>
              <a:t>r2 equation ,</a:t>
            </a:r>
          </a:p>
          <a:p>
            <a:r>
              <a:rPr lang="en-US" dirty="0"/>
              <a:t>Refer </a:t>
            </a:r>
            <a:r>
              <a:rPr lang="en-US" dirty="0" err="1"/>
              <a:t>propka</a:t>
            </a:r>
            <a:r>
              <a:rPr lang="en-US" dirty="0"/>
              <a:t> </a:t>
            </a:r>
            <a:r>
              <a:rPr lang="en-US" dirty="0" err="1"/>
              <a:t>chen</a:t>
            </a:r>
            <a:r>
              <a:rPr lang="en-US" dirty="0"/>
              <a:t> et al</a:t>
            </a:r>
          </a:p>
        </p:txBody>
      </p:sp>
      <p:sp>
        <p:nvSpPr>
          <p:cNvPr id="4" name="Slide Number Placeholder 3"/>
          <p:cNvSpPr>
            <a:spLocks noGrp="1"/>
          </p:cNvSpPr>
          <p:nvPr>
            <p:ph type="sldNum" sz="quarter" idx="5"/>
          </p:nvPr>
        </p:nvSpPr>
        <p:spPr/>
        <p:txBody>
          <a:bodyPr/>
          <a:lstStyle/>
          <a:p>
            <a:fld id="{79B38126-5C1C-CE41-9B6E-87812C167462}" type="slidenum">
              <a:rPr lang="en-US" smtClean="0"/>
              <a:t>10</a:t>
            </a:fld>
            <a:endParaRPr lang="en-US"/>
          </a:p>
        </p:txBody>
      </p:sp>
    </p:spTree>
    <p:extLst>
      <p:ext uri="{BB962C8B-B14F-4D97-AF65-F5344CB8AC3E}">
        <p14:creationId xmlns:p14="http://schemas.microsoft.com/office/powerpoint/2010/main" val="2104339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A8DF4-C55A-D90A-D82A-DB292602A0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47FC81-98A6-A920-932B-3F2B6A450A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9ED810-2D02-EC38-39FA-470591FC619E}"/>
              </a:ext>
            </a:extLst>
          </p:cNvPr>
          <p:cNvSpPr>
            <a:spLocks noGrp="1"/>
          </p:cNvSpPr>
          <p:nvPr>
            <p:ph type="dt" sz="half" idx="10"/>
          </p:nvPr>
        </p:nvSpPr>
        <p:spPr/>
        <p:txBody>
          <a:bodyPr/>
          <a:lstStyle/>
          <a:p>
            <a:fld id="{0C555DFD-6CBA-044A-8A23-DC21E9BDA01D}" type="datetime1">
              <a:rPr lang="en-US" smtClean="0"/>
              <a:t>4/14/23</a:t>
            </a:fld>
            <a:endParaRPr lang="en-US"/>
          </a:p>
        </p:txBody>
      </p:sp>
      <p:sp>
        <p:nvSpPr>
          <p:cNvPr id="5" name="Footer Placeholder 4">
            <a:extLst>
              <a:ext uri="{FF2B5EF4-FFF2-40B4-BE49-F238E27FC236}">
                <a16:creationId xmlns:a16="http://schemas.microsoft.com/office/drawing/2014/main" id="{8F535AB9-4BD9-B7CE-049B-AD3924601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8DE7F8-5152-BF75-C2D5-759AA195678C}"/>
              </a:ext>
            </a:extLst>
          </p:cNvPr>
          <p:cNvSpPr>
            <a:spLocks noGrp="1"/>
          </p:cNvSpPr>
          <p:nvPr>
            <p:ph type="sldNum" sz="quarter" idx="12"/>
          </p:nvPr>
        </p:nvSpPr>
        <p:spPr/>
        <p:txBody>
          <a:bodyPr/>
          <a:lstStyle/>
          <a:p>
            <a:fld id="{22478FDF-23AB-584C-9DAE-01D4D3C4F4D8}" type="slidenum">
              <a:rPr lang="en-US" smtClean="0"/>
              <a:t>‹#›</a:t>
            </a:fld>
            <a:endParaRPr lang="en-US"/>
          </a:p>
        </p:txBody>
      </p:sp>
    </p:spTree>
    <p:extLst>
      <p:ext uri="{BB962C8B-B14F-4D97-AF65-F5344CB8AC3E}">
        <p14:creationId xmlns:p14="http://schemas.microsoft.com/office/powerpoint/2010/main" val="2203660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73920-AEC0-8687-6981-A7BD5D15E5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80E734-94B1-02A7-A2A8-D42E587B1A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ECF644-69BC-2A30-84C5-54DFBFCB2F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98E2C4-5CCA-3B09-4973-F6531985700A}"/>
              </a:ext>
            </a:extLst>
          </p:cNvPr>
          <p:cNvSpPr>
            <a:spLocks noGrp="1"/>
          </p:cNvSpPr>
          <p:nvPr>
            <p:ph type="dt" sz="half" idx="10"/>
          </p:nvPr>
        </p:nvSpPr>
        <p:spPr/>
        <p:txBody>
          <a:bodyPr/>
          <a:lstStyle/>
          <a:p>
            <a:fld id="{9E4D9E0C-87AD-0040-9F6A-ACCD45F7C8D5}" type="datetime1">
              <a:rPr lang="en-US" smtClean="0"/>
              <a:t>4/14/23</a:t>
            </a:fld>
            <a:endParaRPr lang="en-US"/>
          </a:p>
        </p:txBody>
      </p:sp>
      <p:sp>
        <p:nvSpPr>
          <p:cNvPr id="6" name="Footer Placeholder 5">
            <a:extLst>
              <a:ext uri="{FF2B5EF4-FFF2-40B4-BE49-F238E27FC236}">
                <a16:creationId xmlns:a16="http://schemas.microsoft.com/office/drawing/2014/main" id="{D1AB0F5E-5DE7-F752-091C-0003149BF9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5B20FA-5879-9DE4-5338-4CA05C96C8E7}"/>
              </a:ext>
            </a:extLst>
          </p:cNvPr>
          <p:cNvSpPr>
            <a:spLocks noGrp="1"/>
          </p:cNvSpPr>
          <p:nvPr>
            <p:ph type="sldNum" sz="quarter" idx="12"/>
          </p:nvPr>
        </p:nvSpPr>
        <p:spPr/>
        <p:txBody>
          <a:bodyPr/>
          <a:lstStyle/>
          <a:p>
            <a:fld id="{22478FDF-23AB-584C-9DAE-01D4D3C4F4D8}" type="slidenum">
              <a:rPr lang="en-US" smtClean="0"/>
              <a:t>‹#›</a:t>
            </a:fld>
            <a:endParaRPr lang="en-US"/>
          </a:p>
        </p:txBody>
      </p:sp>
    </p:spTree>
    <p:extLst>
      <p:ext uri="{BB962C8B-B14F-4D97-AF65-F5344CB8AC3E}">
        <p14:creationId xmlns:p14="http://schemas.microsoft.com/office/powerpoint/2010/main" val="933033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40210-AB64-35A3-DB8D-6CDB8BB166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3CCECA-974D-3657-EB90-E5242252E3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C57358-AC44-3AA9-153C-0F418F06557C}"/>
              </a:ext>
            </a:extLst>
          </p:cNvPr>
          <p:cNvSpPr>
            <a:spLocks noGrp="1"/>
          </p:cNvSpPr>
          <p:nvPr>
            <p:ph type="dt" sz="half" idx="10"/>
          </p:nvPr>
        </p:nvSpPr>
        <p:spPr/>
        <p:txBody>
          <a:bodyPr/>
          <a:lstStyle/>
          <a:p>
            <a:fld id="{083AC4EC-6CE8-0344-9280-97A32C8D0066}" type="datetime1">
              <a:rPr lang="en-US" smtClean="0"/>
              <a:t>4/14/23</a:t>
            </a:fld>
            <a:endParaRPr lang="en-US"/>
          </a:p>
        </p:txBody>
      </p:sp>
      <p:sp>
        <p:nvSpPr>
          <p:cNvPr id="5" name="Footer Placeholder 4">
            <a:extLst>
              <a:ext uri="{FF2B5EF4-FFF2-40B4-BE49-F238E27FC236}">
                <a16:creationId xmlns:a16="http://schemas.microsoft.com/office/drawing/2014/main" id="{C4265881-A28F-075F-8910-EC4EBF503E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998657-5FAB-0E82-FDD5-419C4F88F096}"/>
              </a:ext>
            </a:extLst>
          </p:cNvPr>
          <p:cNvSpPr>
            <a:spLocks noGrp="1"/>
          </p:cNvSpPr>
          <p:nvPr>
            <p:ph type="sldNum" sz="quarter" idx="12"/>
          </p:nvPr>
        </p:nvSpPr>
        <p:spPr/>
        <p:txBody>
          <a:bodyPr/>
          <a:lstStyle/>
          <a:p>
            <a:fld id="{22478FDF-23AB-584C-9DAE-01D4D3C4F4D8}" type="slidenum">
              <a:rPr lang="en-US" smtClean="0"/>
              <a:t>‹#›</a:t>
            </a:fld>
            <a:endParaRPr lang="en-US"/>
          </a:p>
        </p:txBody>
      </p:sp>
    </p:spTree>
    <p:extLst>
      <p:ext uri="{BB962C8B-B14F-4D97-AF65-F5344CB8AC3E}">
        <p14:creationId xmlns:p14="http://schemas.microsoft.com/office/powerpoint/2010/main" val="3403047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6459DC-2979-9C38-7EA9-3B10B4FCB2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1D929B-DF1C-ECDF-BEC4-6C8F23620F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08E931-06C7-DE75-888C-5E6B7E25C052}"/>
              </a:ext>
            </a:extLst>
          </p:cNvPr>
          <p:cNvSpPr>
            <a:spLocks noGrp="1"/>
          </p:cNvSpPr>
          <p:nvPr>
            <p:ph type="dt" sz="half" idx="10"/>
          </p:nvPr>
        </p:nvSpPr>
        <p:spPr/>
        <p:txBody>
          <a:bodyPr/>
          <a:lstStyle/>
          <a:p>
            <a:fld id="{198F4EA1-BF78-034E-8067-8FD91177F552}" type="datetime1">
              <a:rPr lang="en-US" smtClean="0"/>
              <a:t>4/14/23</a:t>
            </a:fld>
            <a:endParaRPr lang="en-US"/>
          </a:p>
        </p:txBody>
      </p:sp>
      <p:sp>
        <p:nvSpPr>
          <p:cNvPr id="5" name="Footer Placeholder 4">
            <a:extLst>
              <a:ext uri="{FF2B5EF4-FFF2-40B4-BE49-F238E27FC236}">
                <a16:creationId xmlns:a16="http://schemas.microsoft.com/office/drawing/2014/main" id="{3F42B781-568B-FB36-74EC-48373B922F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E6DCA2-985D-C45B-77AA-A90C39DD18C3}"/>
              </a:ext>
            </a:extLst>
          </p:cNvPr>
          <p:cNvSpPr>
            <a:spLocks noGrp="1"/>
          </p:cNvSpPr>
          <p:nvPr>
            <p:ph type="sldNum" sz="quarter" idx="12"/>
          </p:nvPr>
        </p:nvSpPr>
        <p:spPr/>
        <p:txBody>
          <a:bodyPr/>
          <a:lstStyle/>
          <a:p>
            <a:fld id="{22478FDF-23AB-584C-9DAE-01D4D3C4F4D8}" type="slidenum">
              <a:rPr lang="en-US" smtClean="0"/>
              <a:t>‹#›</a:t>
            </a:fld>
            <a:endParaRPr lang="en-US"/>
          </a:p>
        </p:txBody>
      </p:sp>
    </p:spTree>
    <p:extLst>
      <p:ext uri="{BB962C8B-B14F-4D97-AF65-F5344CB8AC3E}">
        <p14:creationId xmlns:p14="http://schemas.microsoft.com/office/powerpoint/2010/main" val="3828313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F689C0-C45F-4643-2C3A-BBCCAB21235B}"/>
              </a:ext>
            </a:extLst>
          </p:cNvPr>
          <p:cNvSpPr/>
          <p:nvPr userDrawn="1"/>
        </p:nvSpPr>
        <p:spPr>
          <a:xfrm>
            <a:off x="1997765" y="6356350"/>
            <a:ext cx="10194236" cy="501650"/>
          </a:xfrm>
          <a:prstGeom prst="rect">
            <a:avLst/>
          </a:prstGeom>
          <a:solidFill>
            <a:srgbClr val="84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03715B6-BEA1-9205-B2FE-A71F0B6934FA}"/>
              </a:ext>
            </a:extLst>
          </p:cNvPr>
          <p:cNvSpPr>
            <a:spLocks noGrp="1"/>
          </p:cNvSpPr>
          <p:nvPr>
            <p:ph type="title"/>
          </p:nvPr>
        </p:nvSpPr>
        <p:spPr>
          <a:xfrm>
            <a:off x="231913" y="163501"/>
            <a:ext cx="10515600" cy="943853"/>
          </a:xfrm>
        </p:spPr>
        <p:txBody>
          <a:bodyPr>
            <a:normAutofit/>
          </a:bodyPr>
          <a:lstStyle>
            <a:lvl1pPr>
              <a:defRPr sz="3600">
                <a:solidFill>
                  <a:srgbClr val="8D1638"/>
                </a:solidFill>
                <a:latin typeface="Corbel" panose="020B0503020204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30062EE-70B2-7D00-E2C5-F1A3835AAA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9FAE5F-6132-C767-F992-2AF8CE627625}"/>
              </a:ext>
            </a:extLst>
          </p:cNvPr>
          <p:cNvSpPr>
            <a:spLocks noGrp="1"/>
          </p:cNvSpPr>
          <p:nvPr>
            <p:ph type="dt" sz="half" idx="10"/>
          </p:nvPr>
        </p:nvSpPr>
        <p:spPr/>
        <p:txBody>
          <a:bodyPr/>
          <a:lstStyle/>
          <a:p>
            <a:fld id="{80F66393-A11D-6B47-80EA-B3137729D031}" type="datetime1">
              <a:rPr lang="en-US" smtClean="0"/>
              <a:t>4/14/23</a:t>
            </a:fld>
            <a:endParaRPr lang="en-US"/>
          </a:p>
        </p:txBody>
      </p:sp>
      <p:sp>
        <p:nvSpPr>
          <p:cNvPr id="5" name="Footer Placeholder 4">
            <a:extLst>
              <a:ext uri="{FF2B5EF4-FFF2-40B4-BE49-F238E27FC236}">
                <a16:creationId xmlns:a16="http://schemas.microsoft.com/office/drawing/2014/main" id="{710490EE-40C9-0EF3-DFB6-051E8B8734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52C0D1-B55C-91DD-9703-C7C831856585}"/>
              </a:ext>
            </a:extLst>
          </p:cNvPr>
          <p:cNvSpPr>
            <a:spLocks noGrp="1"/>
          </p:cNvSpPr>
          <p:nvPr>
            <p:ph type="sldNum" sz="quarter" idx="12"/>
          </p:nvPr>
        </p:nvSpPr>
        <p:spPr/>
        <p:txBody>
          <a:bodyPr/>
          <a:lstStyle>
            <a:lvl1pPr>
              <a:defRPr sz="2400" b="1">
                <a:solidFill>
                  <a:schemeClr val="bg1"/>
                </a:solidFill>
              </a:defRPr>
            </a:lvl1pPr>
          </a:lstStyle>
          <a:p>
            <a:fld id="{22478FDF-23AB-584C-9DAE-01D4D3C4F4D8}" type="slidenum">
              <a:rPr lang="en-US" smtClean="0"/>
              <a:pPr/>
              <a:t>‹#›</a:t>
            </a:fld>
            <a:endParaRPr lang="en-US" dirty="0"/>
          </a:p>
        </p:txBody>
      </p:sp>
      <p:cxnSp>
        <p:nvCxnSpPr>
          <p:cNvPr id="11" name="Straight Connector 10">
            <a:extLst>
              <a:ext uri="{FF2B5EF4-FFF2-40B4-BE49-F238E27FC236}">
                <a16:creationId xmlns:a16="http://schemas.microsoft.com/office/drawing/2014/main" id="{863F621F-0B37-BFA4-84CF-1DF223E06312}"/>
              </a:ext>
            </a:extLst>
          </p:cNvPr>
          <p:cNvCxnSpPr/>
          <p:nvPr userDrawn="1"/>
        </p:nvCxnSpPr>
        <p:spPr>
          <a:xfrm>
            <a:off x="231913" y="958498"/>
            <a:ext cx="11313042" cy="0"/>
          </a:xfrm>
          <a:prstGeom prst="line">
            <a:avLst/>
          </a:prstGeom>
          <a:ln w="31750">
            <a:solidFill>
              <a:srgbClr val="8D1638"/>
            </a:solidFill>
          </a:ln>
        </p:spPr>
        <p:style>
          <a:lnRef idx="1">
            <a:schemeClr val="accent1"/>
          </a:lnRef>
          <a:fillRef idx="0">
            <a:schemeClr val="accent1"/>
          </a:fillRef>
          <a:effectRef idx="0">
            <a:schemeClr val="accent1"/>
          </a:effectRef>
          <a:fontRef idx="minor">
            <a:schemeClr val="tx1"/>
          </a:fontRef>
        </p:style>
      </p:cxnSp>
      <p:pic>
        <p:nvPicPr>
          <p:cNvPr id="10" name="Picture 9" descr="A red sign with white text&#10;&#10;Description automatically generated with medium confidence">
            <a:extLst>
              <a:ext uri="{FF2B5EF4-FFF2-40B4-BE49-F238E27FC236}">
                <a16:creationId xmlns:a16="http://schemas.microsoft.com/office/drawing/2014/main" id="{DC181F3E-14E6-D753-4AB5-3BF7131BB8CD}"/>
              </a:ext>
            </a:extLst>
          </p:cNvPr>
          <p:cNvPicPr>
            <a:picLocks noChangeAspect="1"/>
          </p:cNvPicPr>
          <p:nvPr userDrawn="1"/>
        </p:nvPicPr>
        <p:blipFill>
          <a:blip r:embed="rId2"/>
          <a:stretch>
            <a:fillRect/>
          </a:stretch>
        </p:blipFill>
        <p:spPr>
          <a:xfrm>
            <a:off x="0" y="6352519"/>
            <a:ext cx="1997765" cy="509117"/>
          </a:xfrm>
          <a:prstGeom prst="rect">
            <a:avLst/>
          </a:prstGeom>
        </p:spPr>
      </p:pic>
    </p:spTree>
    <p:extLst>
      <p:ext uri="{BB962C8B-B14F-4D97-AF65-F5344CB8AC3E}">
        <p14:creationId xmlns:p14="http://schemas.microsoft.com/office/powerpoint/2010/main" val="542145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F689C0-C45F-4643-2C3A-BBCCAB21235B}"/>
              </a:ext>
            </a:extLst>
          </p:cNvPr>
          <p:cNvSpPr/>
          <p:nvPr userDrawn="1"/>
        </p:nvSpPr>
        <p:spPr>
          <a:xfrm>
            <a:off x="2094727" y="6331143"/>
            <a:ext cx="10097273" cy="523220"/>
          </a:xfrm>
          <a:prstGeom prst="rect">
            <a:avLst/>
          </a:prstGeom>
          <a:solidFill>
            <a:srgbClr val="84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03715B6-BEA1-9205-B2FE-A71F0B6934FA}"/>
              </a:ext>
            </a:extLst>
          </p:cNvPr>
          <p:cNvSpPr>
            <a:spLocks noGrp="1"/>
          </p:cNvSpPr>
          <p:nvPr>
            <p:ph type="title"/>
          </p:nvPr>
        </p:nvSpPr>
        <p:spPr>
          <a:xfrm>
            <a:off x="231913" y="163501"/>
            <a:ext cx="10515600" cy="943853"/>
          </a:xfrm>
        </p:spPr>
        <p:txBody>
          <a:bodyPr>
            <a:normAutofit/>
          </a:bodyPr>
          <a:lstStyle>
            <a:lvl1pPr>
              <a:defRPr sz="3600">
                <a:solidFill>
                  <a:srgbClr val="8D1638"/>
                </a:solidFill>
                <a:latin typeface="Corbel" panose="020B0503020204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30062EE-70B2-7D00-E2C5-F1A3835AAA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9FAE5F-6132-C767-F992-2AF8CE627625}"/>
              </a:ext>
            </a:extLst>
          </p:cNvPr>
          <p:cNvSpPr>
            <a:spLocks noGrp="1"/>
          </p:cNvSpPr>
          <p:nvPr>
            <p:ph type="dt" sz="half" idx="10"/>
          </p:nvPr>
        </p:nvSpPr>
        <p:spPr/>
        <p:txBody>
          <a:bodyPr/>
          <a:lstStyle/>
          <a:p>
            <a:fld id="{80F66393-A11D-6B47-80EA-B3137729D031}" type="datetime1">
              <a:rPr lang="en-US" smtClean="0"/>
              <a:t>4/14/23</a:t>
            </a:fld>
            <a:endParaRPr lang="en-US"/>
          </a:p>
        </p:txBody>
      </p:sp>
      <p:sp>
        <p:nvSpPr>
          <p:cNvPr id="5" name="Footer Placeholder 4">
            <a:extLst>
              <a:ext uri="{FF2B5EF4-FFF2-40B4-BE49-F238E27FC236}">
                <a16:creationId xmlns:a16="http://schemas.microsoft.com/office/drawing/2014/main" id="{710490EE-40C9-0EF3-DFB6-051E8B8734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52C0D1-B55C-91DD-9703-C7C831856585}"/>
              </a:ext>
            </a:extLst>
          </p:cNvPr>
          <p:cNvSpPr>
            <a:spLocks noGrp="1"/>
          </p:cNvSpPr>
          <p:nvPr>
            <p:ph type="sldNum" sz="quarter" idx="12"/>
          </p:nvPr>
        </p:nvSpPr>
        <p:spPr/>
        <p:txBody>
          <a:bodyPr/>
          <a:lstStyle>
            <a:lvl1pPr>
              <a:defRPr sz="2400" b="1">
                <a:solidFill>
                  <a:schemeClr val="bg1"/>
                </a:solidFill>
              </a:defRPr>
            </a:lvl1pPr>
          </a:lstStyle>
          <a:p>
            <a:fld id="{22478FDF-23AB-584C-9DAE-01D4D3C4F4D8}" type="slidenum">
              <a:rPr lang="en-US" smtClean="0"/>
              <a:pPr/>
              <a:t>‹#›</a:t>
            </a:fld>
            <a:endParaRPr lang="en-US" dirty="0"/>
          </a:p>
        </p:txBody>
      </p:sp>
      <p:pic>
        <p:nvPicPr>
          <p:cNvPr id="7" name="Picture 6" descr="A red sign with white text&#10;&#10;Description automatically generated with medium confidence">
            <a:extLst>
              <a:ext uri="{FF2B5EF4-FFF2-40B4-BE49-F238E27FC236}">
                <a16:creationId xmlns:a16="http://schemas.microsoft.com/office/drawing/2014/main" id="{98AFB5F6-7FB6-69DC-806B-D845AC117BF3}"/>
              </a:ext>
            </a:extLst>
          </p:cNvPr>
          <p:cNvPicPr>
            <a:picLocks noChangeAspect="1"/>
          </p:cNvPicPr>
          <p:nvPr userDrawn="1"/>
        </p:nvPicPr>
        <p:blipFill rotWithShape="1">
          <a:blip r:embed="rId2"/>
          <a:srcRect r="74071"/>
          <a:stretch/>
        </p:blipFill>
        <p:spPr>
          <a:xfrm>
            <a:off x="0" y="6331144"/>
            <a:ext cx="539750" cy="523220"/>
          </a:xfrm>
          <a:prstGeom prst="rect">
            <a:avLst/>
          </a:prstGeom>
        </p:spPr>
      </p:pic>
      <p:sp>
        <p:nvSpPr>
          <p:cNvPr id="8" name="TextBox 7">
            <a:extLst>
              <a:ext uri="{FF2B5EF4-FFF2-40B4-BE49-F238E27FC236}">
                <a16:creationId xmlns:a16="http://schemas.microsoft.com/office/drawing/2014/main" id="{278CB1BB-ECAA-F8F5-A990-DCF813C04C7B}"/>
              </a:ext>
            </a:extLst>
          </p:cNvPr>
          <p:cNvSpPr txBox="1"/>
          <p:nvPr userDrawn="1"/>
        </p:nvSpPr>
        <p:spPr>
          <a:xfrm>
            <a:off x="539750" y="6331143"/>
            <a:ext cx="1554977" cy="523220"/>
          </a:xfrm>
          <a:prstGeom prst="rect">
            <a:avLst/>
          </a:prstGeom>
          <a:solidFill>
            <a:srgbClr val="841616"/>
          </a:solidFill>
        </p:spPr>
        <p:txBody>
          <a:bodyPr wrap="none" rtlCol="0">
            <a:spAutoFit/>
          </a:bodyPr>
          <a:lstStyle/>
          <a:p>
            <a:r>
              <a:rPr lang="en-US" sz="1400" b="1" dirty="0">
                <a:solidFill>
                  <a:schemeClr val="bg1"/>
                </a:solidFill>
                <a:latin typeface="Arial" panose="020B0604020202020204" pitchFamily="34" charset="0"/>
                <a:cs typeface="Arial" panose="020B0604020202020204" pitchFamily="34" charset="0"/>
              </a:rPr>
              <a:t>CHEMISTRY  &amp;</a:t>
            </a:r>
          </a:p>
          <a:p>
            <a:r>
              <a:rPr lang="en-US" sz="1400" b="1" dirty="0">
                <a:solidFill>
                  <a:schemeClr val="bg1"/>
                </a:solidFill>
                <a:latin typeface="Arial" panose="020B0604020202020204" pitchFamily="34" charset="0"/>
                <a:cs typeface="Arial" panose="020B0604020202020204" pitchFamily="34" charset="0"/>
              </a:rPr>
              <a:t>BIOCHEMISTRY</a:t>
            </a:r>
          </a:p>
        </p:txBody>
      </p:sp>
    </p:spTree>
    <p:extLst>
      <p:ext uri="{BB962C8B-B14F-4D97-AF65-F5344CB8AC3E}">
        <p14:creationId xmlns:p14="http://schemas.microsoft.com/office/powerpoint/2010/main" val="49101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0A75-D881-11CE-B121-537C02D599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711BF-3DC0-6697-0B44-1408573A28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569400-C8E4-47AE-F2C5-16983114CF33}"/>
              </a:ext>
            </a:extLst>
          </p:cNvPr>
          <p:cNvSpPr>
            <a:spLocks noGrp="1"/>
          </p:cNvSpPr>
          <p:nvPr>
            <p:ph type="dt" sz="half" idx="10"/>
          </p:nvPr>
        </p:nvSpPr>
        <p:spPr/>
        <p:txBody>
          <a:bodyPr/>
          <a:lstStyle/>
          <a:p>
            <a:fld id="{F322A9F7-6C66-EB4F-B4C8-BCC50E625496}" type="datetime1">
              <a:rPr lang="en-US" smtClean="0"/>
              <a:t>4/14/23</a:t>
            </a:fld>
            <a:endParaRPr lang="en-US"/>
          </a:p>
        </p:txBody>
      </p:sp>
      <p:sp>
        <p:nvSpPr>
          <p:cNvPr id="5" name="Footer Placeholder 4">
            <a:extLst>
              <a:ext uri="{FF2B5EF4-FFF2-40B4-BE49-F238E27FC236}">
                <a16:creationId xmlns:a16="http://schemas.microsoft.com/office/drawing/2014/main" id="{756D46FB-8947-45D8-C342-1D2E6AB5BF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31E1AD-1122-E03C-AE5B-EF168F560CBF}"/>
              </a:ext>
            </a:extLst>
          </p:cNvPr>
          <p:cNvSpPr>
            <a:spLocks noGrp="1"/>
          </p:cNvSpPr>
          <p:nvPr>
            <p:ph type="sldNum" sz="quarter" idx="12"/>
          </p:nvPr>
        </p:nvSpPr>
        <p:spPr/>
        <p:txBody>
          <a:bodyPr/>
          <a:lstStyle/>
          <a:p>
            <a:fld id="{22478FDF-23AB-584C-9DAE-01D4D3C4F4D8}" type="slidenum">
              <a:rPr lang="en-US" smtClean="0"/>
              <a:t>‹#›</a:t>
            </a:fld>
            <a:endParaRPr lang="en-US"/>
          </a:p>
        </p:txBody>
      </p:sp>
    </p:spTree>
    <p:extLst>
      <p:ext uri="{BB962C8B-B14F-4D97-AF65-F5344CB8AC3E}">
        <p14:creationId xmlns:p14="http://schemas.microsoft.com/office/powerpoint/2010/main" val="3796700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85B9-1FED-DD2E-5F0E-A2F7C7CDF2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CC2EBB-DD5E-3299-890D-D7C60B74B4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AF2F4A-32D6-9601-CC0E-45F254A7C7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8720FA-F26A-934B-B996-57DDAF337179}"/>
              </a:ext>
            </a:extLst>
          </p:cNvPr>
          <p:cNvSpPr>
            <a:spLocks noGrp="1"/>
          </p:cNvSpPr>
          <p:nvPr>
            <p:ph type="dt" sz="half" idx="10"/>
          </p:nvPr>
        </p:nvSpPr>
        <p:spPr/>
        <p:txBody>
          <a:bodyPr/>
          <a:lstStyle/>
          <a:p>
            <a:fld id="{BFB380E7-8F8A-EE45-B813-96B7B0F8747A}" type="datetime1">
              <a:rPr lang="en-US" smtClean="0"/>
              <a:t>4/14/23</a:t>
            </a:fld>
            <a:endParaRPr lang="en-US"/>
          </a:p>
        </p:txBody>
      </p:sp>
      <p:sp>
        <p:nvSpPr>
          <p:cNvPr id="6" name="Footer Placeholder 5">
            <a:extLst>
              <a:ext uri="{FF2B5EF4-FFF2-40B4-BE49-F238E27FC236}">
                <a16:creationId xmlns:a16="http://schemas.microsoft.com/office/drawing/2014/main" id="{F9E7E798-8CEA-8DC6-65F5-8EA0BDCA82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77761C-9FCD-9A8B-AB30-05BEA075EA84}"/>
              </a:ext>
            </a:extLst>
          </p:cNvPr>
          <p:cNvSpPr>
            <a:spLocks noGrp="1"/>
          </p:cNvSpPr>
          <p:nvPr>
            <p:ph type="sldNum" sz="quarter" idx="12"/>
          </p:nvPr>
        </p:nvSpPr>
        <p:spPr/>
        <p:txBody>
          <a:bodyPr/>
          <a:lstStyle/>
          <a:p>
            <a:fld id="{22478FDF-23AB-584C-9DAE-01D4D3C4F4D8}" type="slidenum">
              <a:rPr lang="en-US" smtClean="0"/>
              <a:t>‹#›</a:t>
            </a:fld>
            <a:endParaRPr lang="en-US"/>
          </a:p>
        </p:txBody>
      </p:sp>
    </p:spTree>
    <p:extLst>
      <p:ext uri="{BB962C8B-B14F-4D97-AF65-F5344CB8AC3E}">
        <p14:creationId xmlns:p14="http://schemas.microsoft.com/office/powerpoint/2010/main" val="9628065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DF237-45B6-26C4-9514-9009B08114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7CCC6F-B6BC-A645-BEB9-F08D19E8AB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3A2829-C208-54F2-B197-8EE7E4C153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CC51C7-3CB5-E5C7-F2F5-5221C29BAA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0A792C-AD07-5710-5316-BFA06A0D89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15782C-62C8-F522-45AD-BAFAB7FBDCFC}"/>
              </a:ext>
            </a:extLst>
          </p:cNvPr>
          <p:cNvSpPr>
            <a:spLocks noGrp="1"/>
          </p:cNvSpPr>
          <p:nvPr>
            <p:ph type="dt" sz="half" idx="10"/>
          </p:nvPr>
        </p:nvSpPr>
        <p:spPr/>
        <p:txBody>
          <a:bodyPr/>
          <a:lstStyle/>
          <a:p>
            <a:fld id="{3D041A3C-0D7C-9C42-8B7B-EC2A251A0729}" type="datetime1">
              <a:rPr lang="en-US" smtClean="0"/>
              <a:t>4/14/23</a:t>
            </a:fld>
            <a:endParaRPr lang="en-US"/>
          </a:p>
        </p:txBody>
      </p:sp>
      <p:sp>
        <p:nvSpPr>
          <p:cNvPr id="8" name="Footer Placeholder 7">
            <a:extLst>
              <a:ext uri="{FF2B5EF4-FFF2-40B4-BE49-F238E27FC236}">
                <a16:creationId xmlns:a16="http://schemas.microsoft.com/office/drawing/2014/main" id="{95193EF0-37A0-1FA0-A79C-50D961339A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7B9415-8048-A15E-F739-664883625E7A}"/>
              </a:ext>
            </a:extLst>
          </p:cNvPr>
          <p:cNvSpPr>
            <a:spLocks noGrp="1"/>
          </p:cNvSpPr>
          <p:nvPr>
            <p:ph type="sldNum" sz="quarter" idx="12"/>
          </p:nvPr>
        </p:nvSpPr>
        <p:spPr/>
        <p:txBody>
          <a:bodyPr/>
          <a:lstStyle/>
          <a:p>
            <a:fld id="{22478FDF-23AB-584C-9DAE-01D4D3C4F4D8}" type="slidenum">
              <a:rPr lang="en-US" smtClean="0"/>
              <a:t>‹#›</a:t>
            </a:fld>
            <a:endParaRPr lang="en-US"/>
          </a:p>
        </p:txBody>
      </p:sp>
    </p:spTree>
    <p:extLst>
      <p:ext uri="{BB962C8B-B14F-4D97-AF65-F5344CB8AC3E}">
        <p14:creationId xmlns:p14="http://schemas.microsoft.com/office/powerpoint/2010/main" val="358045871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6C9A-1D19-89FD-1638-6E299823BD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214572-6785-8E20-AB29-AD2A25949D6F}"/>
              </a:ext>
            </a:extLst>
          </p:cNvPr>
          <p:cNvSpPr>
            <a:spLocks noGrp="1"/>
          </p:cNvSpPr>
          <p:nvPr>
            <p:ph type="dt" sz="half" idx="10"/>
          </p:nvPr>
        </p:nvSpPr>
        <p:spPr/>
        <p:txBody>
          <a:bodyPr/>
          <a:lstStyle/>
          <a:p>
            <a:fld id="{F3905AC8-19D0-DD4E-86C7-1872E710806E}" type="datetime1">
              <a:rPr lang="en-US" smtClean="0"/>
              <a:t>4/14/23</a:t>
            </a:fld>
            <a:endParaRPr lang="en-US"/>
          </a:p>
        </p:txBody>
      </p:sp>
      <p:sp>
        <p:nvSpPr>
          <p:cNvPr id="4" name="Footer Placeholder 3">
            <a:extLst>
              <a:ext uri="{FF2B5EF4-FFF2-40B4-BE49-F238E27FC236}">
                <a16:creationId xmlns:a16="http://schemas.microsoft.com/office/drawing/2014/main" id="{D826716A-BB27-6FE7-A31D-213E234C75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58708B-6E24-F66E-7D6F-29F847C02B81}"/>
              </a:ext>
            </a:extLst>
          </p:cNvPr>
          <p:cNvSpPr>
            <a:spLocks noGrp="1"/>
          </p:cNvSpPr>
          <p:nvPr>
            <p:ph type="sldNum" sz="quarter" idx="12"/>
          </p:nvPr>
        </p:nvSpPr>
        <p:spPr/>
        <p:txBody>
          <a:bodyPr/>
          <a:lstStyle/>
          <a:p>
            <a:fld id="{22478FDF-23AB-584C-9DAE-01D4D3C4F4D8}" type="slidenum">
              <a:rPr lang="en-US" smtClean="0"/>
              <a:t>‹#›</a:t>
            </a:fld>
            <a:endParaRPr lang="en-US"/>
          </a:p>
        </p:txBody>
      </p:sp>
    </p:spTree>
    <p:extLst>
      <p:ext uri="{BB962C8B-B14F-4D97-AF65-F5344CB8AC3E}">
        <p14:creationId xmlns:p14="http://schemas.microsoft.com/office/powerpoint/2010/main" val="1013967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0BC5D8-25E1-1589-8B41-4738D9CC3B7B}"/>
              </a:ext>
            </a:extLst>
          </p:cNvPr>
          <p:cNvSpPr>
            <a:spLocks noGrp="1"/>
          </p:cNvSpPr>
          <p:nvPr>
            <p:ph type="dt" sz="half" idx="10"/>
          </p:nvPr>
        </p:nvSpPr>
        <p:spPr/>
        <p:txBody>
          <a:bodyPr/>
          <a:lstStyle/>
          <a:p>
            <a:fld id="{7278A8DE-F60C-F741-ADBE-549A61BD0210}" type="datetime1">
              <a:rPr lang="en-US" smtClean="0"/>
              <a:t>4/14/23</a:t>
            </a:fld>
            <a:endParaRPr lang="en-US"/>
          </a:p>
        </p:txBody>
      </p:sp>
      <p:sp>
        <p:nvSpPr>
          <p:cNvPr id="3" name="Footer Placeholder 2">
            <a:extLst>
              <a:ext uri="{FF2B5EF4-FFF2-40B4-BE49-F238E27FC236}">
                <a16:creationId xmlns:a16="http://schemas.microsoft.com/office/drawing/2014/main" id="{68E610A7-0162-A275-8CC4-34351EEE47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A23F00-1EE5-74E8-0EB0-BE3CF28CC942}"/>
              </a:ext>
            </a:extLst>
          </p:cNvPr>
          <p:cNvSpPr>
            <a:spLocks noGrp="1"/>
          </p:cNvSpPr>
          <p:nvPr>
            <p:ph type="sldNum" sz="quarter" idx="12"/>
          </p:nvPr>
        </p:nvSpPr>
        <p:spPr/>
        <p:txBody>
          <a:bodyPr/>
          <a:lstStyle/>
          <a:p>
            <a:fld id="{22478FDF-23AB-584C-9DAE-01D4D3C4F4D8}" type="slidenum">
              <a:rPr lang="en-US" smtClean="0"/>
              <a:t>‹#›</a:t>
            </a:fld>
            <a:endParaRPr lang="en-US"/>
          </a:p>
        </p:txBody>
      </p:sp>
    </p:spTree>
    <p:extLst>
      <p:ext uri="{BB962C8B-B14F-4D97-AF65-F5344CB8AC3E}">
        <p14:creationId xmlns:p14="http://schemas.microsoft.com/office/powerpoint/2010/main" val="314769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09F2A-37C4-2228-D147-54BD456455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A09D0D-4874-2613-88A0-2CBF782C60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99EC0C-6D24-3E43-EF8B-904670829F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64CF0E-A8AD-111D-8F60-0FB1E86C3D69}"/>
              </a:ext>
            </a:extLst>
          </p:cNvPr>
          <p:cNvSpPr>
            <a:spLocks noGrp="1"/>
          </p:cNvSpPr>
          <p:nvPr>
            <p:ph type="dt" sz="half" idx="10"/>
          </p:nvPr>
        </p:nvSpPr>
        <p:spPr/>
        <p:txBody>
          <a:bodyPr/>
          <a:lstStyle/>
          <a:p>
            <a:fld id="{BADFD85B-7C6F-6A40-966D-3BAAF51AF044}" type="datetime1">
              <a:rPr lang="en-US" smtClean="0"/>
              <a:t>4/14/23</a:t>
            </a:fld>
            <a:endParaRPr lang="en-US"/>
          </a:p>
        </p:txBody>
      </p:sp>
      <p:sp>
        <p:nvSpPr>
          <p:cNvPr id="6" name="Footer Placeholder 5">
            <a:extLst>
              <a:ext uri="{FF2B5EF4-FFF2-40B4-BE49-F238E27FC236}">
                <a16:creationId xmlns:a16="http://schemas.microsoft.com/office/drawing/2014/main" id="{BF37B47F-E127-40FB-F578-D5360D3E73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361D20-FCDF-F78C-FB36-CD09241AEC0E}"/>
              </a:ext>
            </a:extLst>
          </p:cNvPr>
          <p:cNvSpPr>
            <a:spLocks noGrp="1"/>
          </p:cNvSpPr>
          <p:nvPr>
            <p:ph type="sldNum" sz="quarter" idx="12"/>
          </p:nvPr>
        </p:nvSpPr>
        <p:spPr/>
        <p:txBody>
          <a:bodyPr/>
          <a:lstStyle/>
          <a:p>
            <a:fld id="{22478FDF-23AB-584C-9DAE-01D4D3C4F4D8}" type="slidenum">
              <a:rPr lang="en-US" smtClean="0"/>
              <a:t>‹#›</a:t>
            </a:fld>
            <a:endParaRPr lang="en-US"/>
          </a:p>
        </p:txBody>
      </p:sp>
    </p:spTree>
    <p:extLst>
      <p:ext uri="{BB962C8B-B14F-4D97-AF65-F5344CB8AC3E}">
        <p14:creationId xmlns:p14="http://schemas.microsoft.com/office/powerpoint/2010/main" val="4290361668"/>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B41556-2C90-FF92-F8D7-641ED08155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2F5067-B4EF-E856-E6F9-319468FD84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8D9AE-E4EB-1A58-E1AB-1DEE1590BB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45CD54-836B-2145-8576-398C3E827FCB}" type="datetime1">
              <a:rPr lang="en-US" smtClean="0"/>
              <a:t>4/14/23</a:t>
            </a:fld>
            <a:endParaRPr lang="en-US"/>
          </a:p>
        </p:txBody>
      </p:sp>
      <p:sp>
        <p:nvSpPr>
          <p:cNvPr id="5" name="Footer Placeholder 4">
            <a:extLst>
              <a:ext uri="{FF2B5EF4-FFF2-40B4-BE49-F238E27FC236}">
                <a16:creationId xmlns:a16="http://schemas.microsoft.com/office/drawing/2014/main" id="{8FB8A78E-153F-D8AE-1905-938D890152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F0D03B-0707-65C3-D589-E57144BA74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78FDF-23AB-584C-9DAE-01D4D3C4F4D8}" type="slidenum">
              <a:rPr lang="en-US" smtClean="0"/>
              <a:t>‹#›</a:t>
            </a:fld>
            <a:endParaRPr lang="en-US"/>
          </a:p>
        </p:txBody>
      </p:sp>
    </p:spTree>
    <p:extLst>
      <p:ext uri="{BB962C8B-B14F-4D97-AF65-F5344CB8AC3E}">
        <p14:creationId xmlns:p14="http://schemas.microsoft.com/office/powerpoint/2010/main" val="267570287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6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Qr code&#10;&#10;Description automatically generated">
            <a:extLst>
              <a:ext uri="{FF2B5EF4-FFF2-40B4-BE49-F238E27FC236}">
                <a16:creationId xmlns:a16="http://schemas.microsoft.com/office/drawing/2014/main" id="{07EA2897-A0F7-390A-B965-73893198B8C4}"/>
              </a:ext>
            </a:extLst>
          </p:cNvPr>
          <p:cNvPicPr>
            <a:picLocks noChangeAspect="1"/>
          </p:cNvPicPr>
          <p:nvPr/>
        </p:nvPicPr>
        <p:blipFill>
          <a:blip r:embed="rId3"/>
          <a:stretch>
            <a:fillRect/>
          </a:stretch>
        </p:blipFill>
        <p:spPr>
          <a:xfrm>
            <a:off x="3181739" y="4826792"/>
            <a:ext cx="1696835" cy="1696835"/>
          </a:xfrm>
          <a:prstGeom prst="rect">
            <a:avLst/>
          </a:prstGeom>
        </p:spPr>
      </p:pic>
      <p:sp>
        <p:nvSpPr>
          <p:cNvPr id="4" name="TextBox 3">
            <a:extLst>
              <a:ext uri="{FF2B5EF4-FFF2-40B4-BE49-F238E27FC236}">
                <a16:creationId xmlns:a16="http://schemas.microsoft.com/office/drawing/2014/main" id="{FC5B241F-4E43-4E43-A12F-F81BE3D743BC}"/>
              </a:ext>
            </a:extLst>
          </p:cNvPr>
          <p:cNvSpPr txBox="1"/>
          <p:nvPr/>
        </p:nvSpPr>
        <p:spPr>
          <a:xfrm>
            <a:off x="703874" y="1013655"/>
            <a:ext cx="10959917" cy="1631216"/>
          </a:xfrm>
          <a:prstGeom prst="rect">
            <a:avLst/>
          </a:prstGeom>
          <a:noFill/>
        </p:spPr>
        <p:txBody>
          <a:bodyPr wrap="square" rtlCol="0">
            <a:spAutoFit/>
          </a:bodyPr>
          <a:lstStyle/>
          <a:p>
            <a:pPr algn="ctr"/>
            <a:r>
              <a:rPr lang="en-US" sz="3600" dirty="0"/>
              <a:t>Electrostatics-Driven Ensemble Learning Model for Protein pKa Predictions</a:t>
            </a:r>
          </a:p>
          <a:p>
            <a:pPr algn="ctr"/>
            <a:endParaRPr lang="en-US" altLang="zh-CN" sz="2800" b="1" dirty="0"/>
          </a:p>
        </p:txBody>
      </p:sp>
      <p:sp>
        <p:nvSpPr>
          <p:cNvPr id="2" name="Slide Number Placeholder 1">
            <a:extLst>
              <a:ext uri="{FF2B5EF4-FFF2-40B4-BE49-F238E27FC236}">
                <a16:creationId xmlns:a16="http://schemas.microsoft.com/office/drawing/2014/main" id="{0E01ACDA-2FA4-1380-5141-906FF0F3B095}"/>
              </a:ext>
            </a:extLst>
          </p:cNvPr>
          <p:cNvSpPr>
            <a:spLocks noGrp="1"/>
          </p:cNvSpPr>
          <p:nvPr>
            <p:ph type="sldNum" sz="quarter" idx="12"/>
          </p:nvPr>
        </p:nvSpPr>
        <p:spPr/>
        <p:txBody>
          <a:bodyPr/>
          <a:lstStyle/>
          <a:p>
            <a:fld id="{22478FDF-23AB-584C-9DAE-01D4D3C4F4D8}" type="slidenum">
              <a:rPr lang="en-US" sz="2000" smtClean="0">
                <a:solidFill>
                  <a:srgbClr val="841616"/>
                </a:solidFill>
              </a:rPr>
              <a:t>1</a:t>
            </a:fld>
            <a:endParaRPr lang="en-US" sz="2000">
              <a:solidFill>
                <a:srgbClr val="841616"/>
              </a:solidFill>
            </a:endParaRPr>
          </a:p>
        </p:txBody>
      </p:sp>
      <p:sp>
        <p:nvSpPr>
          <p:cNvPr id="7" name="TextBox 6">
            <a:extLst>
              <a:ext uri="{FF2B5EF4-FFF2-40B4-BE49-F238E27FC236}">
                <a16:creationId xmlns:a16="http://schemas.microsoft.com/office/drawing/2014/main" id="{BD2A21DA-61DB-4940-D71D-1F1FDDFCB916}"/>
              </a:ext>
            </a:extLst>
          </p:cNvPr>
          <p:cNvSpPr txBox="1"/>
          <p:nvPr/>
        </p:nvSpPr>
        <p:spPr>
          <a:xfrm>
            <a:off x="2476497" y="2444653"/>
            <a:ext cx="6934201" cy="1569660"/>
          </a:xfrm>
          <a:prstGeom prst="rect">
            <a:avLst/>
          </a:prstGeom>
          <a:noFill/>
        </p:spPr>
        <p:txBody>
          <a:bodyPr wrap="square">
            <a:spAutoFit/>
          </a:bodyPr>
          <a:lstStyle/>
          <a:p>
            <a:pPr algn="ctr"/>
            <a:r>
              <a:rPr lang="en-US" altLang="zh-CN" sz="2400" b="1" dirty="0">
                <a:solidFill>
                  <a:srgbClr val="8D1638"/>
                </a:solidFill>
              </a:rPr>
              <a:t>SONGYUAN YAO</a:t>
            </a:r>
          </a:p>
          <a:p>
            <a:pPr algn="ctr"/>
            <a:r>
              <a:rPr lang="en-US" sz="2400" dirty="0">
                <a:solidFill>
                  <a:schemeClr val="accent6">
                    <a:lumMod val="75000"/>
                  </a:schemeClr>
                </a:solidFill>
              </a:rPr>
              <a:t>Advisor: Dr. Yihan Shao </a:t>
            </a:r>
            <a:endParaRPr lang="en-US" altLang="zh-CN" sz="2400" b="1" dirty="0">
              <a:solidFill>
                <a:schemeClr val="accent6">
                  <a:lumMod val="75000"/>
                </a:schemeClr>
              </a:solidFill>
            </a:endParaRPr>
          </a:p>
          <a:p>
            <a:pPr algn="ctr"/>
            <a:endParaRPr lang="en-US" sz="2000" b="1" dirty="0"/>
          </a:p>
          <a:p>
            <a:pPr algn="ctr"/>
            <a:r>
              <a:rPr lang="en-US" sz="2800" dirty="0">
                <a:solidFill>
                  <a:srgbClr val="8D1638"/>
                </a:solidFill>
              </a:rPr>
              <a:t>Department of Data Science and Analytics</a:t>
            </a:r>
          </a:p>
        </p:txBody>
      </p:sp>
      <p:pic>
        <p:nvPicPr>
          <p:cNvPr id="8" name="Picture 7">
            <a:extLst>
              <a:ext uri="{FF2B5EF4-FFF2-40B4-BE49-F238E27FC236}">
                <a16:creationId xmlns:a16="http://schemas.microsoft.com/office/drawing/2014/main" id="{C6DDBAE1-73E0-14E4-3DD4-F6FA47871753}"/>
              </a:ext>
            </a:extLst>
          </p:cNvPr>
          <p:cNvPicPr>
            <a:picLocks noChangeAspect="1"/>
          </p:cNvPicPr>
          <p:nvPr/>
        </p:nvPicPr>
        <p:blipFill>
          <a:blip r:embed="rId4"/>
          <a:stretch>
            <a:fillRect/>
          </a:stretch>
        </p:blipFill>
        <p:spPr>
          <a:xfrm>
            <a:off x="1915885" y="3953255"/>
            <a:ext cx="8360229" cy="704384"/>
          </a:xfrm>
          <a:prstGeom prst="rect">
            <a:avLst/>
          </a:prstGeom>
        </p:spPr>
      </p:pic>
      <p:pic>
        <p:nvPicPr>
          <p:cNvPr id="14" name="Picture 13" descr="Qr code&#10;&#10;Description automatically generated">
            <a:extLst>
              <a:ext uri="{FF2B5EF4-FFF2-40B4-BE49-F238E27FC236}">
                <a16:creationId xmlns:a16="http://schemas.microsoft.com/office/drawing/2014/main" id="{B44BD6C1-FD23-F423-501D-9B5DC6CBBAB3}"/>
              </a:ext>
            </a:extLst>
          </p:cNvPr>
          <p:cNvPicPr>
            <a:picLocks noChangeAspect="1"/>
          </p:cNvPicPr>
          <p:nvPr/>
        </p:nvPicPr>
        <p:blipFill>
          <a:blip r:embed="rId5"/>
          <a:stretch>
            <a:fillRect/>
          </a:stretch>
        </p:blipFill>
        <p:spPr>
          <a:xfrm>
            <a:off x="5127496" y="4813040"/>
            <a:ext cx="1696835" cy="1696835"/>
          </a:xfrm>
          <a:prstGeom prst="rect">
            <a:avLst/>
          </a:prstGeom>
        </p:spPr>
      </p:pic>
      <p:pic>
        <p:nvPicPr>
          <p:cNvPr id="17" name="Picture 16" descr="Logo&#10;&#10;Description automatically generated">
            <a:extLst>
              <a:ext uri="{FF2B5EF4-FFF2-40B4-BE49-F238E27FC236}">
                <a16:creationId xmlns:a16="http://schemas.microsoft.com/office/drawing/2014/main" id="{322B3572-BBF9-2501-5B7E-99EC58B73500}"/>
              </a:ext>
            </a:extLst>
          </p:cNvPr>
          <p:cNvPicPr>
            <a:picLocks noChangeAspect="1"/>
          </p:cNvPicPr>
          <p:nvPr/>
        </p:nvPicPr>
        <p:blipFill>
          <a:blip r:embed="rId6"/>
          <a:stretch>
            <a:fillRect/>
          </a:stretch>
        </p:blipFill>
        <p:spPr>
          <a:xfrm>
            <a:off x="5165222" y="4555516"/>
            <a:ext cx="1570314" cy="523438"/>
          </a:xfrm>
          <a:prstGeom prst="rect">
            <a:avLst/>
          </a:prstGeom>
        </p:spPr>
      </p:pic>
      <p:sp>
        <p:nvSpPr>
          <p:cNvPr id="22" name="TextBox 21">
            <a:extLst>
              <a:ext uri="{FF2B5EF4-FFF2-40B4-BE49-F238E27FC236}">
                <a16:creationId xmlns:a16="http://schemas.microsoft.com/office/drawing/2014/main" id="{D26A866E-C06A-BFF8-65C3-271F9C0874AE}"/>
              </a:ext>
            </a:extLst>
          </p:cNvPr>
          <p:cNvSpPr txBox="1"/>
          <p:nvPr/>
        </p:nvSpPr>
        <p:spPr>
          <a:xfrm>
            <a:off x="3365620" y="4634262"/>
            <a:ext cx="1318438" cy="369332"/>
          </a:xfrm>
          <a:prstGeom prst="rect">
            <a:avLst/>
          </a:prstGeom>
          <a:noFill/>
        </p:spPr>
        <p:txBody>
          <a:bodyPr wrap="none" rtlCol="0">
            <a:spAutoFit/>
          </a:bodyPr>
          <a:lstStyle/>
          <a:p>
            <a:r>
              <a:rPr lang="en-US" b="1" dirty="0">
                <a:solidFill>
                  <a:schemeClr val="accent6">
                    <a:lumMod val="75000"/>
                  </a:schemeClr>
                </a:solidFill>
              </a:rPr>
              <a:t>CCATS team</a:t>
            </a:r>
          </a:p>
        </p:txBody>
      </p:sp>
      <p:pic>
        <p:nvPicPr>
          <p:cNvPr id="24" name="Picture 23" descr="Qr code&#10;&#10;Description automatically generated">
            <a:extLst>
              <a:ext uri="{FF2B5EF4-FFF2-40B4-BE49-F238E27FC236}">
                <a16:creationId xmlns:a16="http://schemas.microsoft.com/office/drawing/2014/main" id="{E45B1261-421E-ABF4-DDE3-F3126C529AC3}"/>
              </a:ext>
            </a:extLst>
          </p:cNvPr>
          <p:cNvPicPr>
            <a:picLocks noChangeAspect="1"/>
          </p:cNvPicPr>
          <p:nvPr/>
        </p:nvPicPr>
        <p:blipFill>
          <a:blip r:embed="rId7"/>
          <a:stretch>
            <a:fillRect/>
          </a:stretch>
        </p:blipFill>
        <p:spPr>
          <a:xfrm>
            <a:off x="7117545" y="4853380"/>
            <a:ext cx="1652544" cy="1652544"/>
          </a:xfrm>
          <a:prstGeom prst="rect">
            <a:avLst/>
          </a:prstGeom>
        </p:spPr>
      </p:pic>
      <p:pic>
        <p:nvPicPr>
          <p:cNvPr id="26" name="Picture 25" descr="Logo&#10;&#10;Description automatically generated">
            <a:extLst>
              <a:ext uri="{FF2B5EF4-FFF2-40B4-BE49-F238E27FC236}">
                <a16:creationId xmlns:a16="http://schemas.microsoft.com/office/drawing/2014/main" id="{8EFC12F1-5BC7-A591-6F6C-19B0397A1CB0}"/>
              </a:ext>
            </a:extLst>
          </p:cNvPr>
          <p:cNvPicPr>
            <a:picLocks noChangeAspect="1"/>
          </p:cNvPicPr>
          <p:nvPr/>
        </p:nvPicPr>
        <p:blipFill>
          <a:blip r:embed="rId8"/>
          <a:stretch>
            <a:fillRect/>
          </a:stretch>
        </p:blipFill>
        <p:spPr>
          <a:xfrm>
            <a:off x="7452640" y="4555516"/>
            <a:ext cx="991655" cy="557806"/>
          </a:xfrm>
          <a:prstGeom prst="rect">
            <a:avLst/>
          </a:prstGeom>
        </p:spPr>
      </p:pic>
      <p:cxnSp>
        <p:nvCxnSpPr>
          <p:cNvPr id="30" name="Straight Connector 29">
            <a:extLst>
              <a:ext uri="{FF2B5EF4-FFF2-40B4-BE49-F238E27FC236}">
                <a16:creationId xmlns:a16="http://schemas.microsoft.com/office/drawing/2014/main" id="{5144660C-DA7D-74C7-9B06-2317D767C9A5}"/>
              </a:ext>
            </a:extLst>
          </p:cNvPr>
          <p:cNvCxnSpPr/>
          <p:nvPr/>
        </p:nvCxnSpPr>
        <p:spPr>
          <a:xfrm>
            <a:off x="703874" y="2444653"/>
            <a:ext cx="10611293" cy="0"/>
          </a:xfrm>
          <a:prstGeom prst="line">
            <a:avLst/>
          </a:prstGeom>
          <a:ln w="31750">
            <a:solidFill>
              <a:srgbClr val="8D1638"/>
            </a:solidFill>
          </a:ln>
        </p:spPr>
        <p:style>
          <a:lnRef idx="1">
            <a:schemeClr val="accent1"/>
          </a:lnRef>
          <a:fillRef idx="0">
            <a:schemeClr val="accent1"/>
          </a:fillRef>
          <a:effectRef idx="0">
            <a:schemeClr val="accent1"/>
          </a:effectRef>
          <a:fontRef idx="minor">
            <a:schemeClr val="tx1"/>
          </a:fontRef>
        </p:style>
      </p:cxnSp>
      <p:pic>
        <p:nvPicPr>
          <p:cNvPr id="34" name="Picture 33" descr="A picture containing text, night sky&#10;&#10;Description automatically generated">
            <a:extLst>
              <a:ext uri="{FF2B5EF4-FFF2-40B4-BE49-F238E27FC236}">
                <a16:creationId xmlns:a16="http://schemas.microsoft.com/office/drawing/2014/main" id="{952F3C9C-77B4-F69B-B399-D331AF8A517F}"/>
              </a:ext>
            </a:extLst>
          </p:cNvPr>
          <p:cNvPicPr>
            <a:picLocks noChangeAspect="1"/>
          </p:cNvPicPr>
          <p:nvPr/>
        </p:nvPicPr>
        <p:blipFill rotWithShape="1">
          <a:blip r:embed="rId9"/>
          <a:srcRect t="40708" b="38627"/>
          <a:stretch/>
        </p:blipFill>
        <p:spPr>
          <a:xfrm>
            <a:off x="0" y="1"/>
            <a:ext cx="12192000" cy="924616"/>
          </a:xfrm>
          <a:prstGeom prst="rect">
            <a:avLst/>
          </a:prstGeom>
        </p:spPr>
      </p:pic>
    </p:spTree>
    <p:extLst>
      <p:ext uri="{BB962C8B-B14F-4D97-AF65-F5344CB8AC3E}">
        <p14:creationId xmlns:p14="http://schemas.microsoft.com/office/powerpoint/2010/main" val="1002185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269DB6FC-59C1-07DB-846E-D85177DC3A2F}"/>
              </a:ext>
            </a:extLst>
          </p:cNvPr>
          <p:cNvPicPr>
            <a:picLocks noChangeAspect="1"/>
          </p:cNvPicPr>
          <p:nvPr/>
        </p:nvPicPr>
        <p:blipFill>
          <a:blip r:embed="rId3"/>
          <a:stretch>
            <a:fillRect/>
          </a:stretch>
        </p:blipFill>
        <p:spPr>
          <a:xfrm>
            <a:off x="231913" y="996519"/>
            <a:ext cx="6413982" cy="2960299"/>
          </a:xfrm>
          <a:prstGeom prst="rect">
            <a:avLst/>
          </a:prstGeom>
        </p:spPr>
      </p:pic>
      <p:sp>
        <p:nvSpPr>
          <p:cNvPr id="2" name="Title 1">
            <a:extLst>
              <a:ext uri="{FF2B5EF4-FFF2-40B4-BE49-F238E27FC236}">
                <a16:creationId xmlns:a16="http://schemas.microsoft.com/office/drawing/2014/main" id="{53DF9C85-F967-FB26-C444-E7A6B9D9A3A5}"/>
              </a:ext>
            </a:extLst>
          </p:cNvPr>
          <p:cNvSpPr>
            <a:spLocks noGrp="1"/>
          </p:cNvSpPr>
          <p:nvPr>
            <p:ph type="title"/>
          </p:nvPr>
        </p:nvSpPr>
        <p:spPr/>
        <p:txBody>
          <a:bodyPr/>
          <a:lstStyle/>
          <a:p>
            <a:r>
              <a:rPr lang="en-US" dirty="0"/>
              <a:t>Ensemble model pKa prediction</a:t>
            </a:r>
          </a:p>
        </p:txBody>
      </p:sp>
      <p:sp>
        <p:nvSpPr>
          <p:cNvPr id="4" name="Slide Number Placeholder 3">
            <a:extLst>
              <a:ext uri="{FF2B5EF4-FFF2-40B4-BE49-F238E27FC236}">
                <a16:creationId xmlns:a16="http://schemas.microsoft.com/office/drawing/2014/main" id="{99916C7D-5232-A77E-B866-DF5A45762F95}"/>
              </a:ext>
            </a:extLst>
          </p:cNvPr>
          <p:cNvSpPr>
            <a:spLocks noGrp="1"/>
          </p:cNvSpPr>
          <p:nvPr>
            <p:ph type="sldNum" sz="quarter" idx="12"/>
          </p:nvPr>
        </p:nvSpPr>
        <p:spPr/>
        <p:txBody>
          <a:bodyPr/>
          <a:lstStyle/>
          <a:p>
            <a:fld id="{22478FDF-23AB-584C-9DAE-01D4D3C4F4D8}" type="slidenum">
              <a:rPr lang="en-US" smtClean="0"/>
              <a:t>10</a:t>
            </a:fld>
            <a:endParaRPr lang="en-US"/>
          </a:p>
        </p:txBody>
      </p:sp>
      <p:graphicFrame>
        <p:nvGraphicFramePr>
          <p:cNvPr id="6" name="Table 6">
            <a:extLst>
              <a:ext uri="{FF2B5EF4-FFF2-40B4-BE49-F238E27FC236}">
                <a16:creationId xmlns:a16="http://schemas.microsoft.com/office/drawing/2014/main" id="{06A2F3B8-B580-76B4-56AE-C75DF3C73E59}"/>
              </a:ext>
            </a:extLst>
          </p:cNvPr>
          <p:cNvGraphicFramePr>
            <a:graphicFrameLocks noGrp="1"/>
          </p:cNvGraphicFramePr>
          <p:nvPr>
            <p:extLst>
              <p:ext uri="{D42A27DB-BD31-4B8C-83A1-F6EECF244321}">
                <p14:modId xmlns:p14="http://schemas.microsoft.com/office/powerpoint/2010/main" val="2619566764"/>
              </p:ext>
            </p:extLst>
          </p:nvPr>
        </p:nvGraphicFramePr>
        <p:xfrm>
          <a:off x="357256" y="4007281"/>
          <a:ext cx="6163296" cy="1854200"/>
        </p:xfrm>
        <a:graphic>
          <a:graphicData uri="http://schemas.openxmlformats.org/drawingml/2006/table">
            <a:tbl>
              <a:tblPr firstRow="1" bandRow="1">
                <a:tableStyleId>{7E9639D4-E3E2-4D34-9284-5A2195B3D0D7}</a:tableStyleId>
              </a:tblPr>
              <a:tblGrid>
                <a:gridCol w="1540824">
                  <a:extLst>
                    <a:ext uri="{9D8B030D-6E8A-4147-A177-3AD203B41FA5}">
                      <a16:colId xmlns:a16="http://schemas.microsoft.com/office/drawing/2014/main" val="1851065039"/>
                    </a:ext>
                  </a:extLst>
                </a:gridCol>
                <a:gridCol w="1540824">
                  <a:extLst>
                    <a:ext uri="{9D8B030D-6E8A-4147-A177-3AD203B41FA5}">
                      <a16:colId xmlns:a16="http://schemas.microsoft.com/office/drawing/2014/main" val="69693126"/>
                    </a:ext>
                  </a:extLst>
                </a:gridCol>
                <a:gridCol w="1540824">
                  <a:extLst>
                    <a:ext uri="{9D8B030D-6E8A-4147-A177-3AD203B41FA5}">
                      <a16:colId xmlns:a16="http://schemas.microsoft.com/office/drawing/2014/main" val="3885668127"/>
                    </a:ext>
                  </a:extLst>
                </a:gridCol>
                <a:gridCol w="1540824">
                  <a:extLst>
                    <a:ext uri="{9D8B030D-6E8A-4147-A177-3AD203B41FA5}">
                      <a16:colId xmlns:a16="http://schemas.microsoft.com/office/drawing/2014/main" val="721948234"/>
                    </a:ext>
                  </a:extLst>
                </a:gridCol>
              </a:tblGrid>
              <a:tr h="370840">
                <a:tc>
                  <a:txBody>
                    <a:bodyPr/>
                    <a:lstStyle/>
                    <a:p>
                      <a:pPr algn="ctr"/>
                      <a:r>
                        <a:rPr lang="en-US" dirty="0">
                          <a:solidFill>
                            <a:schemeClr val="accent1">
                              <a:lumMod val="75000"/>
                            </a:schemeClr>
                          </a:solidFill>
                        </a:rPr>
                        <a:t>Model</a:t>
                      </a:r>
                    </a:p>
                  </a:txBody>
                  <a:tcPr>
                    <a:lnL w="6350" cap="flat" cmpd="sng" algn="ctr">
                      <a:noFill/>
                      <a:prstDash val="solid"/>
                      <a:miter lim="800000"/>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accent1">
                              <a:lumMod val="75000"/>
                            </a:schemeClr>
                          </a:solidFill>
                        </a:rPr>
                        <a:t>RMSE</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accent1">
                              <a:lumMod val="75000"/>
                            </a:schemeClr>
                          </a:solidFill>
                        </a:rPr>
                        <a:t>MAE</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accent1">
                              <a:lumMod val="75000"/>
                            </a:schemeClr>
                          </a:solidFill>
                        </a:rPr>
                        <a:t>R</a:t>
                      </a:r>
                      <a:r>
                        <a:rPr lang="en-US" baseline="30000" dirty="0">
                          <a:solidFill>
                            <a:schemeClr val="accent1">
                              <a:lumMod val="75000"/>
                            </a:schemeClr>
                          </a:solidFill>
                        </a:rPr>
                        <a:t>2</a:t>
                      </a:r>
                    </a:p>
                  </a:txBody>
                  <a:tcPr>
                    <a:lnL>
                      <a:noFill/>
                    </a:lnL>
                    <a:lnR w="6350" cap="flat" cmpd="sng" algn="ctr">
                      <a:noFill/>
                      <a:prstDash val="solid"/>
                      <a:miter lim="800000"/>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1183813"/>
                  </a:ext>
                </a:extLst>
              </a:tr>
              <a:tr h="370840">
                <a:tc>
                  <a:txBody>
                    <a:bodyPr/>
                    <a:lstStyle/>
                    <a:p>
                      <a:pPr algn="ctr"/>
                      <a:r>
                        <a:rPr lang="en-US" dirty="0">
                          <a:solidFill>
                            <a:schemeClr val="tx1"/>
                          </a:solidFill>
                        </a:rPr>
                        <a:t>Ensemble</a:t>
                      </a:r>
                    </a:p>
                  </a:txBody>
                  <a:tcPr>
                    <a:lnL w="6350" cap="flat" cmpd="sng" algn="ctr">
                      <a:noFill/>
                      <a:prstDash val="solid"/>
                      <a:miter lim="800000"/>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b="1" dirty="0">
                          <a:solidFill>
                            <a:srgbClr val="8D1638"/>
                          </a:solidFill>
                        </a:rPr>
                        <a:t>0.62</a:t>
                      </a:r>
                    </a:p>
                  </a:txBody>
                  <a:tcPr>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b="0" dirty="0">
                          <a:solidFill>
                            <a:schemeClr val="tx1"/>
                          </a:solidFill>
                        </a:rPr>
                        <a:t>0.45</a:t>
                      </a:r>
                    </a:p>
                  </a:txBody>
                  <a:tcPr>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b="1" dirty="0">
                          <a:solidFill>
                            <a:srgbClr val="8D1638"/>
                          </a:solidFill>
                        </a:rPr>
                        <a:t>0.94</a:t>
                      </a:r>
                    </a:p>
                  </a:txBody>
                  <a:tcPr>
                    <a:lnL>
                      <a:noFill/>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539233484"/>
                  </a:ext>
                </a:extLst>
              </a:tr>
              <a:tr h="370840">
                <a:tc>
                  <a:txBody>
                    <a:bodyPr/>
                    <a:lstStyle/>
                    <a:p>
                      <a:pPr algn="ctr"/>
                      <a:r>
                        <a:rPr lang="en-US" dirty="0">
                          <a:solidFill>
                            <a:schemeClr val="tx1"/>
                          </a:solidFill>
                        </a:rPr>
                        <a:t>PROPKA</a:t>
                      </a:r>
                    </a:p>
                  </a:txBody>
                  <a:tcP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dirty="0">
                          <a:solidFill>
                            <a:schemeClr val="tx1"/>
                          </a:solidFill>
                        </a:rPr>
                        <a:t>1.10</a:t>
                      </a:r>
                    </a:p>
                  </a:txBody>
                  <a:tcP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dirty="0">
                          <a:solidFill>
                            <a:schemeClr val="tx1"/>
                          </a:solidFill>
                        </a:rPr>
                        <a:t>0.7</a:t>
                      </a:r>
                    </a:p>
                  </a:txBody>
                  <a:tcP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dirty="0">
                          <a:solidFill>
                            <a:schemeClr val="tx1"/>
                          </a:solidFill>
                        </a:rPr>
                        <a:t>0.3</a:t>
                      </a:r>
                    </a:p>
                  </a:txBody>
                  <a:tcP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760915579"/>
                  </a:ext>
                </a:extLst>
              </a:tr>
              <a:tr h="370840">
                <a:tc>
                  <a:txBody>
                    <a:bodyPr/>
                    <a:lstStyle/>
                    <a:p>
                      <a:pPr algn="ctr"/>
                      <a:r>
                        <a:rPr lang="en-US" i="1" dirty="0">
                          <a:solidFill>
                            <a:schemeClr val="tx1"/>
                          </a:solidFill>
                        </a:rPr>
                        <a:t>Chen et al.</a:t>
                      </a:r>
                    </a:p>
                  </a:txBody>
                  <a:tcP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dirty="0">
                          <a:solidFill>
                            <a:schemeClr val="tx1"/>
                          </a:solidFill>
                        </a:rPr>
                        <a:t>0.69</a:t>
                      </a:r>
                    </a:p>
                  </a:txBody>
                  <a:tcP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b="1" dirty="0">
                          <a:solidFill>
                            <a:srgbClr val="8D1638"/>
                          </a:solidFill>
                        </a:rPr>
                        <a:t>0.42</a:t>
                      </a:r>
                    </a:p>
                  </a:txBody>
                  <a:tcP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dirty="0">
                          <a:solidFill>
                            <a:schemeClr val="tx1"/>
                          </a:solidFill>
                        </a:rPr>
                        <a:t>0.93</a:t>
                      </a:r>
                    </a:p>
                  </a:txBody>
                  <a:tcP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905953381"/>
                  </a:ext>
                </a:extLst>
              </a:tr>
              <a:tr h="370840">
                <a:tc>
                  <a:txBody>
                    <a:bodyPr/>
                    <a:lstStyle/>
                    <a:p>
                      <a:pPr algn="ctr"/>
                      <a:r>
                        <a:rPr lang="en-US" dirty="0">
                          <a:solidFill>
                            <a:schemeClr val="tx1"/>
                          </a:solidFill>
                        </a:rPr>
                        <a:t>Null</a:t>
                      </a:r>
                    </a:p>
                  </a:txBody>
                  <a:tcPr>
                    <a:lnL w="6350" cap="flat" cmpd="sng" algn="ctr">
                      <a:noFill/>
                      <a:prstDash val="solid"/>
                      <a:miter lim="800000"/>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2.64</a:t>
                      </a:r>
                    </a:p>
                  </a:txBody>
                  <a:tcPr>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1.99</a:t>
                      </a:r>
                    </a:p>
                  </a:txBody>
                  <a:tcPr>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-0.06</a:t>
                      </a:r>
                    </a:p>
                  </a:txBody>
                  <a:tcPr>
                    <a:lnL>
                      <a:noFill/>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2227489"/>
                  </a:ext>
                </a:extLst>
              </a:tr>
            </a:tbl>
          </a:graphicData>
        </a:graphic>
      </p:graphicFrame>
      <p:sp>
        <p:nvSpPr>
          <p:cNvPr id="9" name="TextBox 8">
            <a:extLst>
              <a:ext uri="{FF2B5EF4-FFF2-40B4-BE49-F238E27FC236}">
                <a16:creationId xmlns:a16="http://schemas.microsoft.com/office/drawing/2014/main" id="{392EEC46-63B2-D063-28BA-98BEFD95C2D4}"/>
              </a:ext>
            </a:extLst>
          </p:cNvPr>
          <p:cNvSpPr txBox="1"/>
          <p:nvPr/>
        </p:nvSpPr>
        <p:spPr>
          <a:xfrm>
            <a:off x="6925322" y="3429000"/>
            <a:ext cx="4798858" cy="2308324"/>
          </a:xfrm>
          <a:prstGeom prst="rect">
            <a:avLst/>
          </a:prstGeom>
          <a:noFill/>
        </p:spPr>
        <p:txBody>
          <a:bodyPr wrap="square" rtlCol="0">
            <a:spAutoFit/>
          </a:bodyPr>
          <a:lstStyle/>
          <a:p>
            <a:r>
              <a:rPr lang="en-US" sz="2400" dirty="0"/>
              <a:t>Conclusion:</a:t>
            </a:r>
          </a:p>
          <a:p>
            <a:pPr marL="285750" indent="-285750">
              <a:buFont typeface="Arial" panose="020B0604020202020204" pitchFamily="34" charset="0"/>
              <a:buChar char="•"/>
            </a:pPr>
            <a:r>
              <a:rPr lang="en-US" sz="2400" dirty="0"/>
              <a:t>Ensemble model improved the pK</a:t>
            </a:r>
            <a:r>
              <a:rPr lang="en-US" sz="2400" baseline="-25000" dirty="0"/>
              <a:t>a</a:t>
            </a:r>
            <a:r>
              <a:rPr lang="en-US" sz="2400" dirty="0"/>
              <a:t> prediction on RMSE and R</a:t>
            </a:r>
            <a:r>
              <a:rPr lang="en-US" sz="2400" baseline="30000" dirty="0"/>
              <a:t>2</a:t>
            </a:r>
            <a:r>
              <a:rPr lang="en-US" sz="2400" dirty="0"/>
              <a:t> metrics. </a:t>
            </a:r>
          </a:p>
          <a:p>
            <a:pPr marL="285750" indent="-285750">
              <a:buFont typeface="Arial" panose="020B0604020202020204" pitchFamily="34" charset="0"/>
              <a:buChar char="•"/>
            </a:pPr>
            <a:r>
              <a:rPr lang="en-US" sz="2400" dirty="0"/>
              <a:t>Ensemble method outperformed the two published models </a:t>
            </a:r>
          </a:p>
        </p:txBody>
      </p:sp>
    </p:spTree>
    <p:extLst>
      <p:ext uri="{BB962C8B-B14F-4D97-AF65-F5344CB8AC3E}">
        <p14:creationId xmlns:p14="http://schemas.microsoft.com/office/powerpoint/2010/main" val="2922619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B5C1D-2EB9-DEFC-14E1-3A40391CC299}"/>
              </a:ext>
            </a:extLst>
          </p:cNvPr>
          <p:cNvSpPr>
            <a:spLocks noGrp="1"/>
          </p:cNvSpPr>
          <p:nvPr>
            <p:ph type="title"/>
          </p:nvPr>
        </p:nvSpPr>
        <p:spPr/>
        <p:txBody>
          <a:bodyPr/>
          <a:lstStyle/>
          <a:p>
            <a:r>
              <a:rPr lang="en-US" dirty="0"/>
              <a:t>Conclusion</a:t>
            </a:r>
          </a:p>
        </p:txBody>
      </p:sp>
      <p:graphicFrame>
        <p:nvGraphicFramePr>
          <p:cNvPr id="6" name="Content Placeholder 2">
            <a:extLst>
              <a:ext uri="{FF2B5EF4-FFF2-40B4-BE49-F238E27FC236}">
                <a16:creationId xmlns:a16="http://schemas.microsoft.com/office/drawing/2014/main" id="{52F24839-5243-1CF8-F637-21D7E4E91CCC}"/>
              </a:ext>
            </a:extLst>
          </p:cNvPr>
          <p:cNvGraphicFramePr>
            <a:graphicFrameLocks noGrp="1"/>
          </p:cNvGraphicFramePr>
          <p:nvPr>
            <p:ph idx="1"/>
          </p:nvPr>
        </p:nvGraphicFramePr>
        <p:xfrm>
          <a:off x="734028" y="139736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090E82EA-AE46-C2C1-3C97-7D9AE49446F1}"/>
              </a:ext>
            </a:extLst>
          </p:cNvPr>
          <p:cNvSpPr>
            <a:spLocks noGrp="1"/>
          </p:cNvSpPr>
          <p:nvPr>
            <p:ph type="sldNum" sz="quarter" idx="12"/>
          </p:nvPr>
        </p:nvSpPr>
        <p:spPr/>
        <p:txBody>
          <a:bodyPr/>
          <a:lstStyle/>
          <a:p>
            <a:fld id="{22478FDF-23AB-584C-9DAE-01D4D3C4F4D8}" type="slidenum">
              <a:rPr lang="en-US" smtClean="0"/>
              <a:t>11</a:t>
            </a:fld>
            <a:endParaRPr lang="en-US"/>
          </a:p>
        </p:txBody>
      </p:sp>
    </p:spTree>
    <p:extLst>
      <p:ext uri="{BB962C8B-B14F-4D97-AF65-F5344CB8AC3E}">
        <p14:creationId xmlns:p14="http://schemas.microsoft.com/office/powerpoint/2010/main" val="94078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4B8AC6CC-709F-9A4C-34EC-901ABC559AEB}"/>
              </a:ext>
            </a:extLst>
          </p:cNvPr>
          <p:cNvPicPr>
            <a:picLocks noChangeAspect="1"/>
          </p:cNvPicPr>
          <p:nvPr/>
        </p:nvPicPr>
        <p:blipFill>
          <a:blip r:embed="rId2"/>
          <a:stretch>
            <a:fillRect/>
          </a:stretch>
        </p:blipFill>
        <p:spPr>
          <a:xfrm>
            <a:off x="851281" y="1012942"/>
            <a:ext cx="5384800" cy="1422400"/>
          </a:xfrm>
          <a:prstGeom prst="rect">
            <a:avLst/>
          </a:prstGeom>
        </p:spPr>
      </p:pic>
      <p:sp>
        <p:nvSpPr>
          <p:cNvPr id="4" name="Slide Number Placeholder 3">
            <a:extLst>
              <a:ext uri="{FF2B5EF4-FFF2-40B4-BE49-F238E27FC236}">
                <a16:creationId xmlns:a16="http://schemas.microsoft.com/office/drawing/2014/main" id="{814A03E0-AB4F-DE93-C5F9-76D9BC1C638F}"/>
              </a:ext>
            </a:extLst>
          </p:cNvPr>
          <p:cNvSpPr>
            <a:spLocks noGrp="1"/>
          </p:cNvSpPr>
          <p:nvPr>
            <p:ph type="sldNum" sz="quarter" idx="12"/>
          </p:nvPr>
        </p:nvSpPr>
        <p:spPr/>
        <p:txBody>
          <a:bodyPr/>
          <a:lstStyle/>
          <a:p>
            <a:fld id="{22478FDF-23AB-584C-9DAE-01D4D3C4F4D8}" type="slidenum">
              <a:rPr lang="en-US" smtClean="0"/>
              <a:t>12</a:t>
            </a:fld>
            <a:endParaRPr lang="en-US"/>
          </a:p>
        </p:txBody>
      </p:sp>
      <p:pic>
        <p:nvPicPr>
          <p:cNvPr id="2050" name="Picture 2" descr="pH and pKa Relationship - Chemistry Steps">
            <a:extLst>
              <a:ext uri="{FF2B5EF4-FFF2-40B4-BE49-F238E27FC236}">
                <a16:creationId xmlns:a16="http://schemas.microsoft.com/office/drawing/2014/main" id="{6A7158BD-C730-D584-082D-51B5DDEB6B1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51281" y="2244966"/>
            <a:ext cx="4734272" cy="39256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A4D25FE-F20D-EAB8-2D11-A22A91BB5E6D}"/>
              </a:ext>
            </a:extLst>
          </p:cNvPr>
          <p:cNvSpPr txBox="1"/>
          <p:nvPr/>
        </p:nvSpPr>
        <p:spPr>
          <a:xfrm>
            <a:off x="203199" y="273355"/>
            <a:ext cx="11311468" cy="523220"/>
          </a:xfrm>
          <a:prstGeom prst="rect">
            <a:avLst/>
          </a:prstGeom>
          <a:noFill/>
        </p:spPr>
        <p:txBody>
          <a:bodyPr wrap="square">
            <a:spAutoFit/>
          </a:bodyPr>
          <a:lstStyle/>
          <a:p>
            <a:r>
              <a:rPr lang="en-US" sz="2800" b="0" i="0" u="none" strike="noStrike" dirty="0">
                <a:solidFill>
                  <a:srgbClr val="8D1638"/>
                </a:solidFill>
                <a:effectLst/>
              </a:rPr>
              <a:t>pKa is the negative base 10 logarithm of the acid dissociation constant, Ka.</a:t>
            </a:r>
            <a:endParaRPr lang="en-US" sz="2800" dirty="0">
              <a:solidFill>
                <a:srgbClr val="8D1638"/>
              </a:solidFill>
            </a:endParaRPr>
          </a:p>
        </p:txBody>
      </p:sp>
      <p:pic>
        <p:nvPicPr>
          <p:cNvPr id="2" name="Picture 2" descr="Calculate the pH of a 0.1371 M solution of histidine. | Homework.Study.com">
            <a:extLst>
              <a:ext uri="{FF2B5EF4-FFF2-40B4-BE49-F238E27FC236}">
                <a16:creationId xmlns:a16="http://schemas.microsoft.com/office/drawing/2014/main" id="{7FCFA61C-0CA4-11A8-2343-234C90340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416" y="1905689"/>
            <a:ext cx="3007391" cy="3341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744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E1B0E-FE20-2707-322C-3593A0070CF9}"/>
              </a:ext>
            </a:extLst>
          </p:cNvPr>
          <p:cNvSpPr>
            <a:spLocks noGrp="1"/>
          </p:cNvSpPr>
          <p:nvPr>
            <p:ph type="title"/>
          </p:nvPr>
        </p:nvSpPr>
        <p:spPr/>
        <p:txBody>
          <a:bodyPr/>
          <a:lstStyle/>
          <a:p>
            <a:r>
              <a:rPr lang="en-US" dirty="0"/>
              <a:t>What is pK</a:t>
            </a:r>
            <a:r>
              <a:rPr lang="en-US" baseline="-25000" dirty="0"/>
              <a:t>a</a:t>
            </a:r>
            <a:r>
              <a:rPr lang="en-US" dirty="0"/>
              <a:t>?</a:t>
            </a:r>
          </a:p>
        </p:txBody>
      </p:sp>
      <p:pic>
        <p:nvPicPr>
          <p:cNvPr id="6" name="Content Placeholder 5" descr="Shape&#10;&#10;Description automatically generated with medium confidence">
            <a:extLst>
              <a:ext uri="{FF2B5EF4-FFF2-40B4-BE49-F238E27FC236}">
                <a16:creationId xmlns:a16="http://schemas.microsoft.com/office/drawing/2014/main" id="{5BE61831-2515-FF6F-9185-A46DAE20086E}"/>
              </a:ext>
            </a:extLst>
          </p:cNvPr>
          <p:cNvPicPr>
            <a:picLocks noGrp="1" noChangeAspect="1"/>
          </p:cNvPicPr>
          <p:nvPr>
            <p:ph idx="1"/>
          </p:nvPr>
        </p:nvPicPr>
        <p:blipFill>
          <a:blip r:embed="rId2"/>
          <a:stretch>
            <a:fillRect/>
          </a:stretch>
        </p:blipFill>
        <p:spPr>
          <a:xfrm>
            <a:off x="4667361" y="3306798"/>
            <a:ext cx="2561118" cy="313862"/>
          </a:xfrm>
        </p:spPr>
      </p:pic>
      <p:sp>
        <p:nvSpPr>
          <p:cNvPr id="4" name="Slide Number Placeholder 3">
            <a:extLst>
              <a:ext uri="{FF2B5EF4-FFF2-40B4-BE49-F238E27FC236}">
                <a16:creationId xmlns:a16="http://schemas.microsoft.com/office/drawing/2014/main" id="{D154038C-21EE-43D6-B9B4-84848AAA7B1B}"/>
              </a:ext>
            </a:extLst>
          </p:cNvPr>
          <p:cNvSpPr>
            <a:spLocks noGrp="1"/>
          </p:cNvSpPr>
          <p:nvPr>
            <p:ph type="sldNum" sz="quarter" idx="12"/>
          </p:nvPr>
        </p:nvSpPr>
        <p:spPr/>
        <p:txBody>
          <a:bodyPr/>
          <a:lstStyle/>
          <a:p>
            <a:fld id="{22478FDF-23AB-584C-9DAE-01D4D3C4F4D8}" type="slidenum">
              <a:rPr lang="en-US" smtClean="0"/>
              <a:pPr/>
              <a:t>2</a:t>
            </a:fld>
            <a:endParaRPr lang="en-US" dirty="0"/>
          </a:p>
        </p:txBody>
      </p:sp>
      <p:sp>
        <p:nvSpPr>
          <p:cNvPr id="8" name="TextBox 7">
            <a:extLst>
              <a:ext uri="{FF2B5EF4-FFF2-40B4-BE49-F238E27FC236}">
                <a16:creationId xmlns:a16="http://schemas.microsoft.com/office/drawing/2014/main" id="{7134725B-7A18-31F5-6352-FD73813A215F}"/>
              </a:ext>
            </a:extLst>
          </p:cNvPr>
          <p:cNvSpPr txBox="1"/>
          <p:nvPr/>
        </p:nvSpPr>
        <p:spPr>
          <a:xfrm>
            <a:off x="345049" y="1107354"/>
            <a:ext cx="11203948" cy="523220"/>
          </a:xfrm>
          <a:prstGeom prst="rect">
            <a:avLst/>
          </a:prstGeom>
          <a:noFill/>
        </p:spPr>
        <p:txBody>
          <a:bodyPr wrap="square">
            <a:spAutoFit/>
          </a:bodyPr>
          <a:lstStyle/>
          <a:p>
            <a:r>
              <a:rPr lang="en-US" sz="2800" b="0" i="0" u="none" strike="noStrike" dirty="0">
                <a:solidFill>
                  <a:srgbClr val="8D1638"/>
                </a:solidFill>
                <a:effectLst/>
              </a:rPr>
              <a:t>pKa is the negative base 10 logarithm of the acid dissociation constant</a:t>
            </a:r>
            <a:r>
              <a:rPr lang="en-US" sz="2800" dirty="0">
                <a:solidFill>
                  <a:srgbClr val="8D1638"/>
                </a:solidFill>
              </a:rPr>
              <a:t> (</a:t>
            </a:r>
            <a:r>
              <a:rPr lang="en-US" sz="2800" b="0" i="0" u="none" strike="noStrike" dirty="0">
                <a:solidFill>
                  <a:srgbClr val="8D1638"/>
                </a:solidFill>
                <a:effectLst/>
              </a:rPr>
              <a:t>K</a:t>
            </a:r>
            <a:r>
              <a:rPr lang="en-US" sz="2800" b="0" i="0" u="none" strike="noStrike" baseline="-25000" dirty="0">
                <a:solidFill>
                  <a:srgbClr val="8D1638"/>
                </a:solidFill>
                <a:effectLst/>
              </a:rPr>
              <a:t>a</a:t>
            </a:r>
            <a:r>
              <a:rPr lang="en-US" sz="2800" b="0" i="0" u="none" strike="noStrike" dirty="0">
                <a:solidFill>
                  <a:srgbClr val="8D1638"/>
                </a:solidFill>
                <a:effectLst/>
              </a:rPr>
              <a:t>).</a:t>
            </a:r>
            <a:endParaRPr lang="en-US" sz="2800" dirty="0">
              <a:solidFill>
                <a:srgbClr val="8D1638"/>
              </a:solidFill>
            </a:endParaRPr>
          </a:p>
        </p:txBody>
      </p:sp>
      <p:pic>
        <p:nvPicPr>
          <p:cNvPr id="16" name="Picture 15" descr="Shape&#10;&#10;Description automatically generated with medium confidence">
            <a:extLst>
              <a:ext uri="{FF2B5EF4-FFF2-40B4-BE49-F238E27FC236}">
                <a16:creationId xmlns:a16="http://schemas.microsoft.com/office/drawing/2014/main" id="{690B6C19-6290-71B9-B52A-9BCE725ED536}"/>
              </a:ext>
            </a:extLst>
          </p:cNvPr>
          <p:cNvPicPr>
            <a:picLocks noChangeAspect="1"/>
          </p:cNvPicPr>
          <p:nvPr/>
        </p:nvPicPr>
        <p:blipFill>
          <a:blip r:embed="rId3"/>
          <a:stretch>
            <a:fillRect/>
          </a:stretch>
        </p:blipFill>
        <p:spPr>
          <a:xfrm>
            <a:off x="4667361" y="2373915"/>
            <a:ext cx="2193377" cy="773454"/>
          </a:xfrm>
          <a:prstGeom prst="rect">
            <a:avLst/>
          </a:prstGeom>
        </p:spPr>
      </p:pic>
      <p:sp>
        <p:nvSpPr>
          <p:cNvPr id="17" name="TextBox 16">
            <a:extLst>
              <a:ext uri="{FF2B5EF4-FFF2-40B4-BE49-F238E27FC236}">
                <a16:creationId xmlns:a16="http://schemas.microsoft.com/office/drawing/2014/main" id="{587E4FD9-7745-43C6-26C1-094B197DE6D3}"/>
              </a:ext>
            </a:extLst>
          </p:cNvPr>
          <p:cNvSpPr txBox="1"/>
          <p:nvPr/>
        </p:nvSpPr>
        <p:spPr>
          <a:xfrm>
            <a:off x="1312499" y="1834936"/>
            <a:ext cx="3273910" cy="461665"/>
          </a:xfrm>
          <a:prstGeom prst="rect">
            <a:avLst/>
          </a:prstGeom>
          <a:noFill/>
        </p:spPr>
        <p:txBody>
          <a:bodyPr wrap="none" rtlCol="0">
            <a:spAutoFit/>
          </a:bodyPr>
          <a:lstStyle/>
          <a:p>
            <a:r>
              <a:rPr lang="en-US" sz="2400" dirty="0">
                <a:solidFill>
                  <a:schemeClr val="accent5">
                    <a:lumMod val="75000"/>
                  </a:schemeClr>
                </a:solidFill>
              </a:rPr>
              <a:t>HA dissociation in water:</a:t>
            </a:r>
          </a:p>
        </p:txBody>
      </p:sp>
      <p:sp>
        <p:nvSpPr>
          <p:cNvPr id="18" name="TextBox 17">
            <a:extLst>
              <a:ext uri="{FF2B5EF4-FFF2-40B4-BE49-F238E27FC236}">
                <a16:creationId xmlns:a16="http://schemas.microsoft.com/office/drawing/2014/main" id="{3EFEEC70-AFC1-D65E-B59F-27E07F708DD1}"/>
              </a:ext>
            </a:extLst>
          </p:cNvPr>
          <p:cNvSpPr txBox="1"/>
          <p:nvPr/>
        </p:nvSpPr>
        <p:spPr>
          <a:xfrm>
            <a:off x="2599327" y="2494390"/>
            <a:ext cx="1987082" cy="461665"/>
          </a:xfrm>
          <a:prstGeom prst="rect">
            <a:avLst/>
          </a:prstGeom>
          <a:noFill/>
        </p:spPr>
        <p:txBody>
          <a:bodyPr wrap="none" rtlCol="0">
            <a:spAutoFit/>
          </a:bodyPr>
          <a:lstStyle/>
          <a:p>
            <a:r>
              <a:rPr lang="en-US" sz="2400" dirty="0">
                <a:solidFill>
                  <a:schemeClr val="accent5">
                    <a:lumMod val="75000"/>
                  </a:schemeClr>
                </a:solidFill>
              </a:rPr>
              <a:t>Ka calculation:</a:t>
            </a:r>
          </a:p>
        </p:txBody>
      </p:sp>
      <p:sp>
        <p:nvSpPr>
          <p:cNvPr id="19" name="TextBox 18">
            <a:extLst>
              <a:ext uri="{FF2B5EF4-FFF2-40B4-BE49-F238E27FC236}">
                <a16:creationId xmlns:a16="http://schemas.microsoft.com/office/drawing/2014/main" id="{9E0A3D20-FAC1-74EF-47E3-DB904FCE8A92}"/>
              </a:ext>
            </a:extLst>
          </p:cNvPr>
          <p:cNvSpPr txBox="1"/>
          <p:nvPr/>
        </p:nvSpPr>
        <p:spPr>
          <a:xfrm>
            <a:off x="2518375" y="3200512"/>
            <a:ext cx="2148986" cy="461665"/>
          </a:xfrm>
          <a:prstGeom prst="rect">
            <a:avLst/>
          </a:prstGeom>
          <a:noFill/>
        </p:spPr>
        <p:txBody>
          <a:bodyPr wrap="none" rtlCol="0">
            <a:spAutoFit/>
          </a:bodyPr>
          <a:lstStyle/>
          <a:p>
            <a:r>
              <a:rPr lang="en-US" sz="2400" dirty="0">
                <a:solidFill>
                  <a:schemeClr val="accent5">
                    <a:lumMod val="75000"/>
                  </a:schemeClr>
                </a:solidFill>
              </a:rPr>
              <a:t>pKa calculation:</a:t>
            </a:r>
          </a:p>
        </p:txBody>
      </p:sp>
      <p:pic>
        <p:nvPicPr>
          <p:cNvPr id="20" name="Picture 19" descr="A picture containing text, clock&#10;&#10;Description automatically generated">
            <a:extLst>
              <a:ext uri="{FF2B5EF4-FFF2-40B4-BE49-F238E27FC236}">
                <a16:creationId xmlns:a16="http://schemas.microsoft.com/office/drawing/2014/main" id="{0EC98690-69F3-004A-3F08-68A58CEF9B12}"/>
              </a:ext>
            </a:extLst>
          </p:cNvPr>
          <p:cNvPicPr>
            <a:picLocks noChangeAspect="1"/>
          </p:cNvPicPr>
          <p:nvPr/>
        </p:nvPicPr>
        <p:blipFill>
          <a:blip r:embed="rId4"/>
          <a:stretch>
            <a:fillRect/>
          </a:stretch>
        </p:blipFill>
        <p:spPr>
          <a:xfrm>
            <a:off x="3221534" y="4762291"/>
            <a:ext cx="5265268" cy="1330691"/>
          </a:xfrm>
          <a:prstGeom prst="rect">
            <a:avLst/>
          </a:prstGeom>
        </p:spPr>
      </p:pic>
      <p:sp>
        <p:nvSpPr>
          <p:cNvPr id="21" name="TextBox 20">
            <a:extLst>
              <a:ext uri="{FF2B5EF4-FFF2-40B4-BE49-F238E27FC236}">
                <a16:creationId xmlns:a16="http://schemas.microsoft.com/office/drawing/2014/main" id="{BF0872B5-B6DB-779D-D076-90F28EB78084}"/>
              </a:ext>
            </a:extLst>
          </p:cNvPr>
          <p:cNvSpPr txBox="1"/>
          <p:nvPr/>
        </p:nvSpPr>
        <p:spPr>
          <a:xfrm>
            <a:off x="2098323" y="4034709"/>
            <a:ext cx="6782780" cy="523220"/>
          </a:xfrm>
          <a:prstGeom prst="rect">
            <a:avLst/>
          </a:prstGeom>
          <a:noFill/>
        </p:spPr>
        <p:txBody>
          <a:bodyPr wrap="square">
            <a:spAutoFit/>
          </a:bodyPr>
          <a:lstStyle/>
          <a:p>
            <a:r>
              <a:rPr lang="en-US" sz="2800" dirty="0">
                <a:solidFill>
                  <a:srgbClr val="8D1638"/>
                </a:solidFill>
              </a:rPr>
              <a:t>The lower the pK</a:t>
            </a:r>
            <a:r>
              <a:rPr lang="en-US" sz="2800" baseline="-25000" dirty="0">
                <a:solidFill>
                  <a:srgbClr val="8D1638"/>
                </a:solidFill>
              </a:rPr>
              <a:t>a</a:t>
            </a:r>
            <a:r>
              <a:rPr lang="en-US" sz="2800" dirty="0">
                <a:solidFill>
                  <a:srgbClr val="8D1638"/>
                </a:solidFill>
              </a:rPr>
              <a:t> value, the stronger the acid</a:t>
            </a:r>
          </a:p>
        </p:txBody>
      </p:sp>
      <p:pic>
        <p:nvPicPr>
          <p:cNvPr id="23" name="Picture 22">
            <a:extLst>
              <a:ext uri="{FF2B5EF4-FFF2-40B4-BE49-F238E27FC236}">
                <a16:creationId xmlns:a16="http://schemas.microsoft.com/office/drawing/2014/main" id="{BF771162-9D0E-DE53-54E5-BFB1359F6D48}"/>
              </a:ext>
            </a:extLst>
          </p:cNvPr>
          <p:cNvPicPr>
            <a:picLocks noChangeAspect="1"/>
          </p:cNvPicPr>
          <p:nvPr/>
        </p:nvPicPr>
        <p:blipFill>
          <a:blip r:embed="rId5"/>
          <a:stretch>
            <a:fillRect/>
          </a:stretch>
        </p:blipFill>
        <p:spPr>
          <a:xfrm>
            <a:off x="4667361" y="1868921"/>
            <a:ext cx="5081925" cy="338795"/>
          </a:xfrm>
          <a:prstGeom prst="rect">
            <a:avLst/>
          </a:prstGeom>
        </p:spPr>
      </p:pic>
    </p:spTree>
    <p:extLst>
      <p:ext uri="{BB962C8B-B14F-4D97-AF65-F5344CB8AC3E}">
        <p14:creationId xmlns:p14="http://schemas.microsoft.com/office/powerpoint/2010/main" val="1637235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ECA1-F7D0-9AC9-1A56-B4E4D853F320}"/>
              </a:ext>
            </a:extLst>
          </p:cNvPr>
          <p:cNvSpPr>
            <a:spLocks noGrp="1"/>
          </p:cNvSpPr>
          <p:nvPr>
            <p:ph type="title"/>
          </p:nvPr>
        </p:nvSpPr>
        <p:spPr/>
        <p:txBody>
          <a:bodyPr/>
          <a:lstStyle/>
          <a:p>
            <a:r>
              <a:rPr lang="en-US" dirty="0"/>
              <a:t>What is protein? </a:t>
            </a:r>
          </a:p>
        </p:txBody>
      </p:sp>
      <p:sp>
        <p:nvSpPr>
          <p:cNvPr id="4" name="Slide Number Placeholder 3">
            <a:extLst>
              <a:ext uri="{FF2B5EF4-FFF2-40B4-BE49-F238E27FC236}">
                <a16:creationId xmlns:a16="http://schemas.microsoft.com/office/drawing/2014/main" id="{D62BAF5C-FDC7-32A6-29A9-8B972F5DEB3D}"/>
              </a:ext>
            </a:extLst>
          </p:cNvPr>
          <p:cNvSpPr>
            <a:spLocks noGrp="1"/>
          </p:cNvSpPr>
          <p:nvPr>
            <p:ph type="sldNum" sz="quarter" idx="12"/>
          </p:nvPr>
        </p:nvSpPr>
        <p:spPr/>
        <p:txBody>
          <a:bodyPr/>
          <a:lstStyle/>
          <a:p>
            <a:fld id="{22478FDF-23AB-584C-9DAE-01D4D3C4F4D8}" type="slidenum">
              <a:rPr lang="en-US" smtClean="0"/>
              <a:pPr/>
              <a:t>3</a:t>
            </a:fld>
            <a:endParaRPr lang="en-US" dirty="0"/>
          </a:p>
        </p:txBody>
      </p:sp>
      <p:pic>
        <p:nvPicPr>
          <p:cNvPr id="11" name="Picture 10" descr="Diagram&#10;&#10;Description automatically generated">
            <a:extLst>
              <a:ext uri="{FF2B5EF4-FFF2-40B4-BE49-F238E27FC236}">
                <a16:creationId xmlns:a16="http://schemas.microsoft.com/office/drawing/2014/main" id="{625CA1BC-238E-9562-058E-9775B09849E9}"/>
              </a:ext>
            </a:extLst>
          </p:cNvPr>
          <p:cNvPicPr>
            <a:picLocks noChangeAspect="1"/>
          </p:cNvPicPr>
          <p:nvPr/>
        </p:nvPicPr>
        <p:blipFill>
          <a:blip r:embed="rId2"/>
          <a:stretch>
            <a:fillRect/>
          </a:stretch>
        </p:blipFill>
        <p:spPr>
          <a:xfrm>
            <a:off x="576027" y="1625713"/>
            <a:ext cx="5519973" cy="3190114"/>
          </a:xfrm>
          <a:prstGeom prst="rect">
            <a:avLst/>
          </a:prstGeom>
        </p:spPr>
      </p:pic>
      <p:sp>
        <p:nvSpPr>
          <p:cNvPr id="14" name="TextBox 13">
            <a:extLst>
              <a:ext uri="{FF2B5EF4-FFF2-40B4-BE49-F238E27FC236}">
                <a16:creationId xmlns:a16="http://schemas.microsoft.com/office/drawing/2014/main" id="{40E6497B-E96A-2018-C9B8-3F5B258353FA}"/>
              </a:ext>
            </a:extLst>
          </p:cNvPr>
          <p:cNvSpPr txBox="1"/>
          <p:nvPr/>
        </p:nvSpPr>
        <p:spPr>
          <a:xfrm>
            <a:off x="6394766" y="1801640"/>
            <a:ext cx="5519972"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Basic </a:t>
            </a:r>
            <a:r>
              <a:rPr lang="en-US" sz="2400" i="0" u="none" strike="noStrike" dirty="0">
                <a:effectLst/>
              </a:rPr>
              <a:t>building blocks of protein called </a:t>
            </a:r>
            <a:r>
              <a:rPr lang="en-US" sz="2400" i="0" u="none" strike="noStrike" dirty="0">
                <a:solidFill>
                  <a:srgbClr val="8D1638"/>
                </a:solidFill>
                <a:effectLst/>
              </a:rPr>
              <a:t>amino acids.</a:t>
            </a:r>
          </a:p>
          <a:p>
            <a:pPr marL="285750" indent="-285750">
              <a:buFont typeface="Arial" panose="020B0604020202020204" pitchFamily="34" charset="0"/>
              <a:buChar char="•"/>
            </a:pPr>
            <a:r>
              <a:rPr lang="en-US" sz="2400" dirty="0"/>
              <a:t>20 types of essential amino acid</a:t>
            </a:r>
          </a:p>
          <a:p>
            <a:pPr marL="285750" indent="-285750">
              <a:buFont typeface="Arial" panose="020B0604020202020204" pitchFamily="34" charset="0"/>
              <a:buChar char="•"/>
            </a:pPr>
            <a:r>
              <a:rPr lang="en-US" sz="2400" dirty="0"/>
              <a:t>3 types of positive: </a:t>
            </a:r>
            <a:r>
              <a:rPr lang="en-US" sz="2400" i="0" u="none" strike="noStrike" dirty="0">
                <a:solidFill>
                  <a:srgbClr val="202124"/>
                </a:solidFill>
                <a:effectLst/>
              </a:rPr>
              <a:t>histidine (His, H), lysine (Lys, K), and arginine (Arg, R)</a:t>
            </a:r>
          </a:p>
          <a:p>
            <a:pPr marL="285750" indent="-285750">
              <a:buFont typeface="Arial" panose="020B0604020202020204" pitchFamily="34" charset="0"/>
              <a:buChar char="•"/>
            </a:pPr>
            <a:r>
              <a:rPr lang="en-US" sz="2400" dirty="0">
                <a:solidFill>
                  <a:srgbClr val="202124"/>
                </a:solidFill>
              </a:rPr>
              <a:t>2 types of negative: </a:t>
            </a:r>
            <a:r>
              <a:rPr lang="en-US" sz="2400" i="0" u="none" strike="noStrike" dirty="0">
                <a:solidFill>
                  <a:srgbClr val="202124"/>
                </a:solidFill>
                <a:effectLst/>
              </a:rPr>
              <a:t>aspartic acid (Asp, D) and glutamic acid (Glu, E) </a:t>
            </a:r>
            <a:endParaRPr lang="en-US" sz="2400" dirty="0"/>
          </a:p>
        </p:txBody>
      </p:sp>
    </p:spTree>
    <p:extLst>
      <p:ext uri="{BB962C8B-B14F-4D97-AF65-F5344CB8AC3E}">
        <p14:creationId xmlns:p14="http://schemas.microsoft.com/office/powerpoint/2010/main" val="1455986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DD43B-38EE-84D7-BDD7-7D5FF1DB7A54}"/>
              </a:ext>
            </a:extLst>
          </p:cNvPr>
          <p:cNvSpPr>
            <a:spLocks noGrp="1"/>
          </p:cNvSpPr>
          <p:nvPr>
            <p:ph type="title"/>
          </p:nvPr>
        </p:nvSpPr>
        <p:spPr/>
        <p:txBody>
          <a:bodyPr/>
          <a:lstStyle/>
          <a:p>
            <a:r>
              <a:rPr lang="en-US" dirty="0"/>
              <a:t>What is protein pKa?</a:t>
            </a:r>
          </a:p>
        </p:txBody>
      </p:sp>
      <p:sp>
        <p:nvSpPr>
          <p:cNvPr id="4" name="Slide Number Placeholder 3">
            <a:extLst>
              <a:ext uri="{FF2B5EF4-FFF2-40B4-BE49-F238E27FC236}">
                <a16:creationId xmlns:a16="http://schemas.microsoft.com/office/drawing/2014/main" id="{7B6458FA-7481-0258-4797-64B0E7EBF4D0}"/>
              </a:ext>
            </a:extLst>
          </p:cNvPr>
          <p:cNvSpPr>
            <a:spLocks noGrp="1"/>
          </p:cNvSpPr>
          <p:nvPr>
            <p:ph type="sldNum" sz="quarter" idx="12"/>
          </p:nvPr>
        </p:nvSpPr>
        <p:spPr/>
        <p:txBody>
          <a:bodyPr/>
          <a:lstStyle/>
          <a:p>
            <a:fld id="{22478FDF-23AB-584C-9DAE-01D4D3C4F4D8}" type="slidenum">
              <a:rPr lang="en-US" smtClean="0"/>
              <a:pPr/>
              <a:t>4</a:t>
            </a:fld>
            <a:endParaRPr lang="en-US" dirty="0"/>
          </a:p>
        </p:txBody>
      </p:sp>
      <p:pic>
        <p:nvPicPr>
          <p:cNvPr id="5" name="Picture 4" descr="A picture containing text, clock&#10;&#10;Description automatically generated">
            <a:extLst>
              <a:ext uri="{FF2B5EF4-FFF2-40B4-BE49-F238E27FC236}">
                <a16:creationId xmlns:a16="http://schemas.microsoft.com/office/drawing/2014/main" id="{D1737D4B-470E-8381-9EF8-433E96E72738}"/>
              </a:ext>
            </a:extLst>
          </p:cNvPr>
          <p:cNvPicPr>
            <a:picLocks noChangeAspect="1"/>
          </p:cNvPicPr>
          <p:nvPr/>
        </p:nvPicPr>
        <p:blipFill>
          <a:blip r:embed="rId3"/>
          <a:stretch>
            <a:fillRect/>
          </a:stretch>
        </p:blipFill>
        <p:spPr>
          <a:xfrm>
            <a:off x="756264" y="2506821"/>
            <a:ext cx="4083112" cy="1550549"/>
          </a:xfrm>
          <a:prstGeom prst="rect">
            <a:avLst/>
          </a:prstGeom>
        </p:spPr>
      </p:pic>
      <p:pic>
        <p:nvPicPr>
          <p:cNvPr id="6" name="Picture 5">
            <a:extLst>
              <a:ext uri="{FF2B5EF4-FFF2-40B4-BE49-F238E27FC236}">
                <a16:creationId xmlns:a16="http://schemas.microsoft.com/office/drawing/2014/main" id="{E00DC44E-06BF-5D73-DC6B-1CFA856FBCDC}"/>
              </a:ext>
            </a:extLst>
          </p:cNvPr>
          <p:cNvPicPr>
            <a:picLocks noChangeAspect="1"/>
          </p:cNvPicPr>
          <p:nvPr/>
        </p:nvPicPr>
        <p:blipFill>
          <a:blip r:embed="rId4"/>
          <a:stretch>
            <a:fillRect/>
          </a:stretch>
        </p:blipFill>
        <p:spPr>
          <a:xfrm>
            <a:off x="756264" y="2076783"/>
            <a:ext cx="5081925" cy="338795"/>
          </a:xfrm>
          <a:prstGeom prst="rect">
            <a:avLst/>
          </a:prstGeom>
        </p:spPr>
      </p:pic>
      <p:sp>
        <p:nvSpPr>
          <p:cNvPr id="9" name="TextBox 8">
            <a:extLst>
              <a:ext uri="{FF2B5EF4-FFF2-40B4-BE49-F238E27FC236}">
                <a16:creationId xmlns:a16="http://schemas.microsoft.com/office/drawing/2014/main" id="{7311A835-4FC3-98EE-DC46-3A1346A444D7}"/>
              </a:ext>
            </a:extLst>
          </p:cNvPr>
          <p:cNvSpPr txBox="1"/>
          <p:nvPr/>
        </p:nvSpPr>
        <p:spPr>
          <a:xfrm>
            <a:off x="268426" y="1136237"/>
            <a:ext cx="11427736" cy="461665"/>
          </a:xfrm>
          <a:prstGeom prst="rect">
            <a:avLst/>
          </a:prstGeom>
          <a:noFill/>
        </p:spPr>
        <p:txBody>
          <a:bodyPr wrap="square">
            <a:spAutoFit/>
          </a:bodyPr>
          <a:lstStyle/>
          <a:p>
            <a:r>
              <a:rPr lang="en-US" sz="2400" b="1" dirty="0">
                <a:solidFill>
                  <a:srgbClr val="8D1638"/>
                </a:solidFill>
                <a:latin typeface="arial" panose="020B0604020202020204" pitchFamily="34" charset="0"/>
              </a:rPr>
              <a:t>E</a:t>
            </a:r>
            <a:r>
              <a:rPr lang="en-US" sz="2400" b="1" i="0" u="none" strike="noStrike" dirty="0">
                <a:solidFill>
                  <a:srgbClr val="8D1638"/>
                </a:solidFill>
                <a:effectLst/>
                <a:latin typeface="arial" panose="020B0604020202020204" pitchFamily="34" charset="0"/>
              </a:rPr>
              <a:t>stimate the pKa values of amino acids as they exist within proteins</a:t>
            </a:r>
            <a:r>
              <a:rPr lang="en-US" sz="2400" b="0" i="0" u="none" strike="noStrike" dirty="0">
                <a:solidFill>
                  <a:srgbClr val="8D1638"/>
                </a:solidFill>
                <a:effectLst/>
                <a:latin typeface="arial" panose="020B0604020202020204" pitchFamily="34" charset="0"/>
              </a:rPr>
              <a:t>.</a:t>
            </a:r>
            <a:endParaRPr lang="en-US" sz="2400" dirty="0">
              <a:solidFill>
                <a:srgbClr val="8D1638"/>
              </a:solidFill>
            </a:endParaRPr>
          </a:p>
        </p:txBody>
      </p:sp>
      <p:sp>
        <p:nvSpPr>
          <p:cNvPr id="10" name="TextBox 9">
            <a:extLst>
              <a:ext uri="{FF2B5EF4-FFF2-40B4-BE49-F238E27FC236}">
                <a16:creationId xmlns:a16="http://schemas.microsoft.com/office/drawing/2014/main" id="{9E4CAA65-1AAE-2218-9752-8C711B28833F}"/>
              </a:ext>
            </a:extLst>
          </p:cNvPr>
          <p:cNvSpPr txBox="1"/>
          <p:nvPr/>
        </p:nvSpPr>
        <p:spPr>
          <a:xfrm>
            <a:off x="382132" y="4276281"/>
            <a:ext cx="11427736" cy="1569660"/>
          </a:xfrm>
          <a:prstGeom prst="rect">
            <a:avLst/>
          </a:prstGeom>
          <a:noFill/>
        </p:spPr>
        <p:txBody>
          <a:bodyPr wrap="square">
            <a:spAutoFit/>
          </a:bodyPr>
          <a:lstStyle/>
          <a:p>
            <a:r>
              <a:rPr lang="en-US" sz="2400" dirty="0">
                <a:solidFill>
                  <a:srgbClr val="8D1638"/>
                </a:solidFill>
              </a:rPr>
              <a:t>Challenge:</a:t>
            </a:r>
          </a:p>
          <a:p>
            <a:pPr marL="342900" indent="-342900">
              <a:buFont typeface="Arial" panose="020B0604020202020204" pitchFamily="34" charset="0"/>
              <a:buChar char="•"/>
            </a:pPr>
            <a:r>
              <a:rPr lang="en-US" sz="2400" dirty="0"/>
              <a:t>Amnio acid microenvironment</a:t>
            </a:r>
          </a:p>
          <a:p>
            <a:pPr marL="342900" indent="-342900">
              <a:buFont typeface="Arial" panose="020B0604020202020204" pitchFamily="34" charset="0"/>
              <a:buChar char="•"/>
            </a:pPr>
            <a:r>
              <a:rPr lang="en-US" sz="2400" dirty="0"/>
              <a:t>Sample preparation</a:t>
            </a:r>
          </a:p>
          <a:p>
            <a:pPr marL="342900" indent="-342900">
              <a:buFont typeface="Arial" panose="020B0604020202020204" pitchFamily="34" charset="0"/>
              <a:buChar char="•"/>
            </a:pPr>
            <a:r>
              <a:rPr lang="en-US" sz="2400" dirty="0"/>
              <a:t>Experimental limitations</a:t>
            </a:r>
          </a:p>
        </p:txBody>
      </p:sp>
    </p:spTree>
    <p:extLst>
      <p:ext uri="{BB962C8B-B14F-4D97-AF65-F5344CB8AC3E}">
        <p14:creationId xmlns:p14="http://schemas.microsoft.com/office/powerpoint/2010/main" val="4209410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A33B0-27A4-CC1E-9506-15111B19FD5D}"/>
              </a:ext>
            </a:extLst>
          </p:cNvPr>
          <p:cNvSpPr>
            <a:spLocks noGrp="1"/>
          </p:cNvSpPr>
          <p:nvPr>
            <p:ph type="title"/>
          </p:nvPr>
        </p:nvSpPr>
        <p:spPr/>
        <p:txBody>
          <a:bodyPr>
            <a:normAutofit/>
          </a:bodyPr>
          <a:lstStyle/>
          <a:p>
            <a:r>
              <a:rPr lang="en-US" dirty="0"/>
              <a:t>Overview</a:t>
            </a:r>
          </a:p>
        </p:txBody>
      </p:sp>
      <p:sp>
        <p:nvSpPr>
          <p:cNvPr id="4" name="Slide Number Placeholder 3">
            <a:extLst>
              <a:ext uri="{FF2B5EF4-FFF2-40B4-BE49-F238E27FC236}">
                <a16:creationId xmlns:a16="http://schemas.microsoft.com/office/drawing/2014/main" id="{92F86A62-CC21-A6B2-110A-958BD14DA992}"/>
              </a:ext>
            </a:extLst>
          </p:cNvPr>
          <p:cNvSpPr>
            <a:spLocks noGrp="1"/>
          </p:cNvSpPr>
          <p:nvPr>
            <p:ph type="sldNum" sz="quarter" idx="12"/>
          </p:nvPr>
        </p:nvSpPr>
        <p:spPr/>
        <p:txBody>
          <a:bodyPr/>
          <a:lstStyle/>
          <a:p>
            <a:fld id="{22478FDF-23AB-584C-9DAE-01D4D3C4F4D8}" type="slidenum">
              <a:rPr lang="en-US" smtClean="0"/>
              <a:t>5</a:t>
            </a:fld>
            <a:endParaRPr lang="en-US"/>
          </a:p>
        </p:txBody>
      </p:sp>
      <p:grpSp>
        <p:nvGrpSpPr>
          <p:cNvPr id="55" name="Group 54">
            <a:extLst>
              <a:ext uri="{FF2B5EF4-FFF2-40B4-BE49-F238E27FC236}">
                <a16:creationId xmlns:a16="http://schemas.microsoft.com/office/drawing/2014/main" id="{1A8FAF00-6978-F927-F131-028FCFFCD7BC}"/>
              </a:ext>
            </a:extLst>
          </p:cNvPr>
          <p:cNvGrpSpPr/>
          <p:nvPr/>
        </p:nvGrpSpPr>
        <p:grpSpPr>
          <a:xfrm>
            <a:off x="231913" y="2044378"/>
            <a:ext cx="1568865" cy="1686998"/>
            <a:chOff x="591822" y="1618373"/>
            <a:chExt cx="1568865" cy="1686998"/>
          </a:xfrm>
        </p:grpSpPr>
        <p:sp>
          <p:nvSpPr>
            <p:cNvPr id="56" name="Rounded Rectangle 55">
              <a:extLst>
                <a:ext uri="{FF2B5EF4-FFF2-40B4-BE49-F238E27FC236}">
                  <a16:creationId xmlns:a16="http://schemas.microsoft.com/office/drawing/2014/main" id="{1599292C-4511-5714-D310-CC612C6E8C3C}"/>
                </a:ext>
              </a:extLst>
            </p:cNvPr>
            <p:cNvSpPr/>
            <p:nvPr/>
          </p:nvSpPr>
          <p:spPr>
            <a:xfrm>
              <a:off x="591822" y="1618373"/>
              <a:ext cx="1550286" cy="1686998"/>
            </a:xfrm>
            <a:prstGeom prst="roundRect">
              <a:avLst/>
            </a:prstGeom>
            <a:solidFill>
              <a:schemeClr val="accent4">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EE1A7822-A1DE-DC8A-656B-7E5ABA6AB837}"/>
                </a:ext>
              </a:extLst>
            </p:cNvPr>
            <p:cNvSpPr txBox="1"/>
            <p:nvPr/>
          </p:nvSpPr>
          <p:spPr>
            <a:xfrm>
              <a:off x="791979" y="1620654"/>
              <a:ext cx="136870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DATASETS</a:t>
              </a:r>
            </a:p>
          </p:txBody>
        </p:sp>
        <p:sp>
          <p:nvSpPr>
            <p:cNvPr id="58" name="Rectangle 57">
              <a:extLst>
                <a:ext uri="{FF2B5EF4-FFF2-40B4-BE49-F238E27FC236}">
                  <a16:creationId xmlns:a16="http://schemas.microsoft.com/office/drawing/2014/main" id="{A54B099E-E9D1-E2C6-1AF2-0415FE554B04}"/>
                </a:ext>
              </a:extLst>
            </p:cNvPr>
            <p:cNvSpPr/>
            <p:nvPr/>
          </p:nvSpPr>
          <p:spPr>
            <a:xfrm>
              <a:off x="757188" y="2051021"/>
              <a:ext cx="582066" cy="4854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WT</a:t>
              </a:r>
            </a:p>
          </p:txBody>
        </p:sp>
        <p:sp>
          <p:nvSpPr>
            <p:cNvPr id="59" name="Rectangle 58">
              <a:extLst>
                <a:ext uri="{FF2B5EF4-FFF2-40B4-BE49-F238E27FC236}">
                  <a16:creationId xmlns:a16="http://schemas.microsoft.com/office/drawing/2014/main" id="{EE8FCD9F-9C8E-E76E-AEDD-2FAB39DBE0DD}"/>
                </a:ext>
              </a:extLst>
            </p:cNvPr>
            <p:cNvSpPr/>
            <p:nvPr/>
          </p:nvSpPr>
          <p:spPr>
            <a:xfrm>
              <a:off x="1360055" y="2051021"/>
              <a:ext cx="610630" cy="48543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MT</a:t>
              </a:r>
            </a:p>
          </p:txBody>
        </p:sp>
        <p:sp>
          <p:nvSpPr>
            <p:cNvPr id="60" name="Rounded Rectangle 59">
              <a:extLst>
                <a:ext uri="{FF2B5EF4-FFF2-40B4-BE49-F238E27FC236}">
                  <a16:creationId xmlns:a16="http://schemas.microsoft.com/office/drawing/2014/main" id="{FB8DE476-D4E7-7F28-AB81-C3A8379B3B9B}"/>
                </a:ext>
              </a:extLst>
            </p:cNvPr>
            <p:cNvSpPr/>
            <p:nvPr/>
          </p:nvSpPr>
          <p:spPr>
            <a:xfrm>
              <a:off x="740400" y="1959946"/>
              <a:ext cx="1253130" cy="1134570"/>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id="{E5486784-D4D7-1F1F-27A5-DD967CCC7B65}"/>
                </a:ext>
              </a:extLst>
            </p:cNvPr>
            <p:cNvSpPr/>
            <p:nvPr/>
          </p:nvSpPr>
          <p:spPr>
            <a:xfrm>
              <a:off x="1081360" y="2577380"/>
              <a:ext cx="610630" cy="48543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Times New Roman" panose="02020603050405020304" pitchFamily="18" charset="0"/>
                  <a:cs typeface="Times New Roman" panose="02020603050405020304" pitchFamily="18" charset="0"/>
                </a:rPr>
                <a:t>aSN</a:t>
              </a:r>
              <a:endParaRPr lang="en-US" dirty="0">
                <a:solidFill>
                  <a:schemeClr val="tx1"/>
                </a:solidFill>
                <a:latin typeface="Times New Roman" panose="02020603050405020304" pitchFamily="18"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FFB53662-1EE5-9234-5C5B-9D80D18A98E8}"/>
              </a:ext>
            </a:extLst>
          </p:cNvPr>
          <p:cNvGrpSpPr/>
          <p:nvPr/>
        </p:nvGrpSpPr>
        <p:grpSpPr>
          <a:xfrm>
            <a:off x="2556866" y="1574444"/>
            <a:ext cx="1856205" cy="2620642"/>
            <a:chOff x="2594776" y="1137956"/>
            <a:chExt cx="1856205" cy="2902702"/>
          </a:xfrm>
        </p:grpSpPr>
        <p:sp>
          <p:nvSpPr>
            <p:cNvPr id="63" name="Rounded Rectangle 62">
              <a:extLst>
                <a:ext uri="{FF2B5EF4-FFF2-40B4-BE49-F238E27FC236}">
                  <a16:creationId xmlns:a16="http://schemas.microsoft.com/office/drawing/2014/main" id="{F7B40EC8-1B16-D957-8BC8-AF659837854A}"/>
                </a:ext>
              </a:extLst>
            </p:cNvPr>
            <p:cNvSpPr/>
            <p:nvPr/>
          </p:nvSpPr>
          <p:spPr>
            <a:xfrm>
              <a:off x="2594776" y="1142999"/>
              <a:ext cx="1856205" cy="2897659"/>
            </a:xfrm>
            <a:prstGeom prst="roundRect">
              <a:avLst/>
            </a:prstGeom>
            <a:solidFill>
              <a:schemeClr val="accent2">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7E024DC7-70C5-B5BE-BDC8-67A111386BD0}"/>
                </a:ext>
              </a:extLst>
            </p:cNvPr>
            <p:cNvSpPr txBox="1"/>
            <p:nvPr/>
          </p:nvSpPr>
          <p:spPr>
            <a:xfrm>
              <a:off x="2967038" y="1137956"/>
              <a:ext cx="1398653" cy="409083"/>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FEATURES</a:t>
              </a:r>
            </a:p>
          </p:txBody>
        </p:sp>
        <p:sp>
          <p:nvSpPr>
            <p:cNvPr id="65" name="Rounded Rectangle 64">
              <a:extLst>
                <a:ext uri="{FF2B5EF4-FFF2-40B4-BE49-F238E27FC236}">
                  <a16:creationId xmlns:a16="http://schemas.microsoft.com/office/drawing/2014/main" id="{13A1E811-931A-0F58-1C7A-D89C34E21152}"/>
                </a:ext>
              </a:extLst>
            </p:cNvPr>
            <p:cNvSpPr/>
            <p:nvPr/>
          </p:nvSpPr>
          <p:spPr>
            <a:xfrm>
              <a:off x="2667648" y="1504475"/>
              <a:ext cx="1750198" cy="444844"/>
            </a:xfrm>
            <a:prstGeom prst="roundRect">
              <a:avLst/>
            </a:prstGeom>
            <a:solidFill>
              <a:schemeClr val="accent3">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ResName_XXX</a:t>
              </a:r>
            </a:p>
          </p:txBody>
        </p:sp>
        <p:sp>
          <p:nvSpPr>
            <p:cNvPr id="66" name="Rounded Rectangle 65">
              <a:extLst>
                <a:ext uri="{FF2B5EF4-FFF2-40B4-BE49-F238E27FC236}">
                  <a16:creationId xmlns:a16="http://schemas.microsoft.com/office/drawing/2014/main" id="{298CDCBF-A2DF-DE51-C8DB-58E58FF8B91A}"/>
                </a:ext>
              </a:extLst>
            </p:cNvPr>
            <p:cNvSpPr/>
            <p:nvPr/>
          </p:nvSpPr>
          <p:spPr>
            <a:xfrm>
              <a:off x="2682619" y="2055950"/>
              <a:ext cx="1692898" cy="444844"/>
            </a:xfrm>
            <a:prstGeom prst="roundRect">
              <a:avLst/>
            </a:prstGeom>
            <a:solidFill>
              <a:schemeClr val="accent3">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B_factor</a:t>
              </a:r>
            </a:p>
          </p:txBody>
        </p:sp>
        <p:sp>
          <p:nvSpPr>
            <p:cNvPr id="67" name="TextBox 66">
              <a:extLst>
                <a:ext uri="{FF2B5EF4-FFF2-40B4-BE49-F238E27FC236}">
                  <a16:creationId xmlns:a16="http://schemas.microsoft.com/office/drawing/2014/main" id="{34A8DB9B-D4B6-85E9-FDAA-A56A1CA95FEC}"/>
                </a:ext>
              </a:extLst>
            </p:cNvPr>
            <p:cNvSpPr txBox="1"/>
            <p:nvPr/>
          </p:nvSpPr>
          <p:spPr>
            <a:xfrm>
              <a:off x="3306312" y="2607425"/>
              <a:ext cx="543739" cy="579534"/>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a:t>
              </a:r>
            </a:p>
          </p:txBody>
        </p:sp>
        <p:sp>
          <p:nvSpPr>
            <p:cNvPr id="68" name="Rounded Rectangle 67">
              <a:extLst>
                <a:ext uri="{FF2B5EF4-FFF2-40B4-BE49-F238E27FC236}">
                  <a16:creationId xmlns:a16="http://schemas.microsoft.com/office/drawing/2014/main" id="{66BBA888-D1E0-FF29-D97E-0A2570AB656C}"/>
                </a:ext>
              </a:extLst>
            </p:cNvPr>
            <p:cNvSpPr/>
            <p:nvPr/>
          </p:nvSpPr>
          <p:spPr>
            <a:xfrm>
              <a:off x="2696298" y="3390733"/>
              <a:ext cx="1692898" cy="444844"/>
            </a:xfrm>
            <a:prstGeom prst="roundRect">
              <a:avLst/>
            </a:prstGeom>
            <a:solidFill>
              <a:schemeClr val="accent2">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EP</a:t>
              </a:r>
            </a:p>
          </p:txBody>
        </p:sp>
      </p:grpSp>
      <p:grpSp>
        <p:nvGrpSpPr>
          <p:cNvPr id="69" name="Group 68">
            <a:extLst>
              <a:ext uri="{FF2B5EF4-FFF2-40B4-BE49-F238E27FC236}">
                <a16:creationId xmlns:a16="http://schemas.microsoft.com/office/drawing/2014/main" id="{9DAE3E76-DDE6-E360-02A4-EBF736897BC4}"/>
              </a:ext>
            </a:extLst>
          </p:cNvPr>
          <p:cNvGrpSpPr/>
          <p:nvPr/>
        </p:nvGrpSpPr>
        <p:grpSpPr>
          <a:xfrm>
            <a:off x="5487312" y="1575748"/>
            <a:ext cx="2283184" cy="2616089"/>
            <a:chOff x="5094547" y="1159933"/>
            <a:chExt cx="2283184" cy="2898130"/>
          </a:xfrm>
        </p:grpSpPr>
        <p:sp>
          <p:nvSpPr>
            <p:cNvPr id="70" name="Rounded Rectangle 69">
              <a:extLst>
                <a:ext uri="{FF2B5EF4-FFF2-40B4-BE49-F238E27FC236}">
                  <a16:creationId xmlns:a16="http://schemas.microsoft.com/office/drawing/2014/main" id="{B29BC7F1-BC24-1CF0-6390-CC43506796AD}"/>
                </a:ext>
              </a:extLst>
            </p:cNvPr>
            <p:cNvSpPr/>
            <p:nvPr/>
          </p:nvSpPr>
          <p:spPr>
            <a:xfrm>
              <a:off x="5094547" y="1160404"/>
              <a:ext cx="2283184" cy="2897659"/>
            </a:xfrm>
            <a:prstGeom prst="roundRect">
              <a:avLst/>
            </a:prstGeom>
            <a:solidFill>
              <a:schemeClr val="accent1">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DD210549-E2AD-5C7D-2C2E-454F6CEC8D55}"/>
                </a:ext>
              </a:extLst>
            </p:cNvPr>
            <p:cNvSpPr txBox="1"/>
            <p:nvPr/>
          </p:nvSpPr>
          <p:spPr>
            <a:xfrm>
              <a:off x="5732635" y="1159933"/>
              <a:ext cx="1184940" cy="40915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MODELS</a:t>
              </a:r>
            </a:p>
          </p:txBody>
        </p:sp>
        <p:sp>
          <p:nvSpPr>
            <p:cNvPr id="72" name="Rounded Rectangle 71">
              <a:extLst>
                <a:ext uri="{FF2B5EF4-FFF2-40B4-BE49-F238E27FC236}">
                  <a16:creationId xmlns:a16="http://schemas.microsoft.com/office/drawing/2014/main" id="{72060999-212E-A385-3026-096F1BF73F6A}"/>
                </a:ext>
              </a:extLst>
            </p:cNvPr>
            <p:cNvSpPr/>
            <p:nvPr/>
          </p:nvSpPr>
          <p:spPr>
            <a:xfrm>
              <a:off x="5252369" y="1561764"/>
              <a:ext cx="914400" cy="41191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LDA</a:t>
              </a:r>
            </a:p>
          </p:txBody>
        </p:sp>
        <p:sp>
          <p:nvSpPr>
            <p:cNvPr id="73" name="Rounded Rectangle 72">
              <a:extLst>
                <a:ext uri="{FF2B5EF4-FFF2-40B4-BE49-F238E27FC236}">
                  <a16:creationId xmlns:a16="http://schemas.microsoft.com/office/drawing/2014/main" id="{DA3F7D87-72E5-E6CE-7BC4-D361953A1FDC}"/>
                </a:ext>
              </a:extLst>
            </p:cNvPr>
            <p:cNvSpPr/>
            <p:nvPr/>
          </p:nvSpPr>
          <p:spPr>
            <a:xfrm>
              <a:off x="6312514" y="1561959"/>
              <a:ext cx="914400" cy="41191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SVM</a:t>
              </a:r>
            </a:p>
          </p:txBody>
        </p:sp>
        <p:sp>
          <p:nvSpPr>
            <p:cNvPr id="74" name="Rounded Rectangle 73">
              <a:extLst>
                <a:ext uri="{FF2B5EF4-FFF2-40B4-BE49-F238E27FC236}">
                  <a16:creationId xmlns:a16="http://schemas.microsoft.com/office/drawing/2014/main" id="{42C380F0-FE6D-CD64-4C99-994F7D6BEBB4}"/>
                </a:ext>
              </a:extLst>
            </p:cNvPr>
            <p:cNvSpPr/>
            <p:nvPr/>
          </p:nvSpPr>
          <p:spPr>
            <a:xfrm>
              <a:off x="5252369" y="2160991"/>
              <a:ext cx="914400" cy="41191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BT</a:t>
              </a:r>
            </a:p>
          </p:txBody>
        </p:sp>
        <p:sp>
          <p:nvSpPr>
            <p:cNvPr id="75" name="Rounded Rectangle 74">
              <a:extLst>
                <a:ext uri="{FF2B5EF4-FFF2-40B4-BE49-F238E27FC236}">
                  <a16:creationId xmlns:a16="http://schemas.microsoft.com/office/drawing/2014/main" id="{7976CEBF-7F0A-7845-000B-7A9B2FBC2417}"/>
                </a:ext>
              </a:extLst>
            </p:cNvPr>
            <p:cNvSpPr/>
            <p:nvPr/>
          </p:nvSpPr>
          <p:spPr>
            <a:xfrm>
              <a:off x="6327407" y="2160991"/>
              <a:ext cx="914400" cy="41191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KNN</a:t>
              </a:r>
            </a:p>
          </p:txBody>
        </p:sp>
        <p:sp>
          <p:nvSpPr>
            <p:cNvPr id="76" name="Rounded Rectangle 75">
              <a:extLst>
                <a:ext uri="{FF2B5EF4-FFF2-40B4-BE49-F238E27FC236}">
                  <a16:creationId xmlns:a16="http://schemas.microsoft.com/office/drawing/2014/main" id="{960E6851-4606-448D-C7DA-E91085546428}"/>
                </a:ext>
              </a:extLst>
            </p:cNvPr>
            <p:cNvSpPr/>
            <p:nvPr/>
          </p:nvSpPr>
          <p:spPr>
            <a:xfrm>
              <a:off x="5252369" y="2760219"/>
              <a:ext cx="914400" cy="41191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NN</a:t>
              </a:r>
            </a:p>
          </p:txBody>
        </p:sp>
        <p:sp>
          <p:nvSpPr>
            <p:cNvPr id="77" name="Rounded Rectangle 76">
              <a:extLst>
                <a:ext uri="{FF2B5EF4-FFF2-40B4-BE49-F238E27FC236}">
                  <a16:creationId xmlns:a16="http://schemas.microsoft.com/office/drawing/2014/main" id="{071D69E2-1CC3-8BE9-8ACC-83DD78D748E8}"/>
                </a:ext>
              </a:extLst>
            </p:cNvPr>
            <p:cNvSpPr/>
            <p:nvPr/>
          </p:nvSpPr>
          <p:spPr>
            <a:xfrm>
              <a:off x="6312514" y="2732506"/>
              <a:ext cx="914400" cy="41191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RF</a:t>
              </a:r>
            </a:p>
          </p:txBody>
        </p:sp>
        <p:sp>
          <p:nvSpPr>
            <p:cNvPr id="78" name="Rounded Rectangle 77">
              <a:extLst>
                <a:ext uri="{FF2B5EF4-FFF2-40B4-BE49-F238E27FC236}">
                  <a16:creationId xmlns:a16="http://schemas.microsoft.com/office/drawing/2014/main" id="{44A62B81-5114-A9FB-7E88-1209BC66A288}"/>
                </a:ext>
              </a:extLst>
            </p:cNvPr>
            <p:cNvSpPr/>
            <p:nvPr/>
          </p:nvSpPr>
          <p:spPr>
            <a:xfrm>
              <a:off x="5252369" y="3359447"/>
              <a:ext cx="914400" cy="41191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logit</a:t>
              </a:r>
            </a:p>
          </p:txBody>
        </p:sp>
        <p:sp>
          <p:nvSpPr>
            <p:cNvPr id="79" name="Rounded Rectangle 78">
              <a:extLst>
                <a:ext uri="{FF2B5EF4-FFF2-40B4-BE49-F238E27FC236}">
                  <a16:creationId xmlns:a16="http://schemas.microsoft.com/office/drawing/2014/main" id="{EB546477-A3CF-B5D5-7D64-C70B79CD72E1}"/>
                </a:ext>
              </a:extLst>
            </p:cNvPr>
            <p:cNvSpPr/>
            <p:nvPr/>
          </p:nvSpPr>
          <p:spPr>
            <a:xfrm>
              <a:off x="6327407" y="3367353"/>
              <a:ext cx="914400" cy="41191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Ridge</a:t>
              </a:r>
            </a:p>
          </p:txBody>
        </p:sp>
      </p:grpSp>
      <p:grpSp>
        <p:nvGrpSpPr>
          <p:cNvPr id="80" name="Group 79">
            <a:extLst>
              <a:ext uri="{FF2B5EF4-FFF2-40B4-BE49-F238E27FC236}">
                <a16:creationId xmlns:a16="http://schemas.microsoft.com/office/drawing/2014/main" id="{2B0E21DE-2B44-96F0-598C-86E70FE0883F}"/>
              </a:ext>
            </a:extLst>
          </p:cNvPr>
          <p:cNvGrpSpPr/>
          <p:nvPr/>
        </p:nvGrpSpPr>
        <p:grpSpPr>
          <a:xfrm>
            <a:off x="9298935" y="1590035"/>
            <a:ext cx="2734677" cy="2601801"/>
            <a:chOff x="9127017" y="1164200"/>
            <a:chExt cx="2734677" cy="2902822"/>
          </a:xfrm>
        </p:grpSpPr>
        <p:sp>
          <p:nvSpPr>
            <p:cNvPr id="81" name="Rounded Rectangle 80">
              <a:extLst>
                <a:ext uri="{FF2B5EF4-FFF2-40B4-BE49-F238E27FC236}">
                  <a16:creationId xmlns:a16="http://schemas.microsoft.com/office/drawing/2014/main" id="{515D0855-933E-B369-E14F-8DAB701AC557}"/>
                </a:ext>
              </a:extLst>
            </p:cNvPr>
            <p:cNvSpPr/>
            <p:nvPr/>
          </p:nvSpPr>
          <p:spPr>
            <a:xfrm>
              <a:off x="9127017" y="1169363"/>
              <a:ext cx="2734677" cy="2897659"/>
            </a:xfrm>
            <a:prstGeom prst="roundRect">
              <a:avLst/>
            </a:prstGeom>
            <a:solidFill>
              <a:schemeClr val="accent6">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2" name="Rounded Rectangle 81">
              <a:extLst>
                <a:ext uri="{FF2B5EF4-FFF2-40B4-BE49-F238E27FC236}">
                  <a16:creationId xmlns:a16="http://schemas.microsoft.com/office/drawing/2014/main" id="{BE982911-6EC9-2AE1-F15B-320F6ED2E416}"/>
                </a:ext>
              </a:extLst>
            </p:cNvPr>
            <p:cNvSpPr/>
            <p:nvPr/>
          </p:nvSpPr>
          <p:spPr>
            <a:xfrm>
              <a:off x="9272149" y="1643849"/>
              <a:ext cx="1014913" cy="411918"/>
            </a:xfrm>
            <a:prstGeom prst="roundRect">
              <a:avLst/>
            </a:prstGeom>
            <a:solidFill>
              <a:schemeClr val="accent1">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Model 1</a:t>
              </a:r>
            </a:p>
          </p:txBody>
        </p:sp>
        <p:sp>
          <p:nvSpPr>
            <p:cNvPr id="83" name="TextBox 82">
              <a:extLst>
                <a:ext uri="{FF2B5EF4-FFF2-40B4-BE49-F238E27FC236}">
                  <a16:creationId xmlns:a16="http://schemas.microsoft.com/office/drawing/2014/main" id="{2FE93F1E-271D-F7B2-6A47-105EB721D886}"/>
                </a:ext>
              </a:extLst>
            </p:cNvPr>
            <p:cNvSpPr txBox="1"/>
            <p:nvPr/>
          </p:nvSpPr>
          <p:spPr>
            <a:xfrm>
              <a:off x="9943010" y="1164200"/>
              <a:ext cx="1146468" cy="412063"/>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Ensemble</a:t>
              </a:r>
            </a:p>
          </p:txBody>
        </p:sp>
        <p:sp>
          <p:nvSpPr>
            <p:cNvPr id="84" name="Rounded Rectangle 83">
              <a:extLst>
                <a:ext uri="{FF2B5EF4-FFF2-40B4-BE49-F238E27FC236}">
                  <a16:creationId xmlns:a16="http://schemas.microsoft.com/office/drawing/2014/main" id="{E4A89338-1E6B-0509-01AB-FBB04C4AE649}"/>
                </a:ext>
              </a:extLst>
            </p:cNvPr>
            <p:cNvSpPr/>
            <p:nvPr/>
          </p:nvSpPr>
          <p:spPr>
            <a:xfrm>
              <a:off x="9272149" y="2430090"/>
              <a:ext cx="1014913" cy="411918"/>
            </a:xfrm>
            <a:prstGeom prst="roundRect">
              <a:avLst/>
            </a:prstGeom>
            <a:solidFill>
              <a:schemeClr val="accent1">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Model 2</a:t>
              </a:r>
            </a:p>
          </p:txBody>
        </p:sp>
        <p:sp>
          <p:nvSpPr>
            <p:cNvPr id="85" name="Rounded Rectangle 84">
              <a:extLst>
                <a:ext uri="{FF2B5EF4-FFF2-40B4-BE49-F238E27FC236}">
                  <a16:creationId xmlns:a16="http://schemas.microsoft.com/office/drawing/2014/main" id="{29F320C7-7BC3-9531-19F5-6E545EB81366}"/>
                </a:ext>
              </a:extLst>
            </p:cNvPr>
            <p:cNvSpPr/>
            <p:nvPr/>
          </p:nvSpPr>
          <p:spPr>
            <a:xfrm>
              <a:off x="9272149" y="3314214"/>
              <a:ext cx="1014913" cy="411918"/>
            </a:xfrm>
            <a:prstGeom prst="roundRect">
              <a:avLst/>
            </a:prstGeom>
            <a:solidFill>
              <a:schemeClr val="accent1">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Model 3</a:t>
              </a:r>
            </a:p>
          </p:txBody>
        </p:sp>
        <p:cxnSp>
          <p:nvCxnSpPr>
            <p:cNvPr id="86" name="Straight Arrow Connector 85">
              <a:extLst>
                <a:ext uri="{FF2B5EF4-FFF2-40B4-BE49-F238E27FC236}">
                  <a16:creationId xmlns:a16="http://schemas.microsoft.com/office/drawing/2014/main" id="{E74332B2-3AB1-FEAC-7557-083EF506A19D}"/>
                </a:ext>
              </a:extLst>
            </p:cNvPr>
            <p:cNvCxnSpPr>
              <a:cxnSpLocks/>
              <a:stCxn id="82" idx="3"/>
              <a:endCxn id="88" idx="1"/>
            </p:cNvCxnSpPr>
            <p:nvPr/>
          </p:nvCxnSpPr>
          <p:spPr>
            <a:xfrm>
              <a:off x="10287062" y="1849808"/>
              <a:ext cx="338084" cy="7938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3415918-91A4-1A6D-9EBF-12305C081947}"/>
                </a:ext>
              </a:extLst>
            </p:cNvPr>
            <p:cNvCxnSpPr>
              <a:cxnSpLocks/>
              <a:stCxn id="84" idx="3"/>
              <a:endCxn id="88" idx="1"/>
            </p:cNvCxnSpPr>
            <p:nvPr/>
          </p:nvCxnSpPr>
          <p:spPr>
            <a:xfrm>
              <a:off x="10287062" y="2636049"/>
              <a:ext cx="338084" cy="76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Rounded Rectangle 87">
              <a:extLst>
                <a:ext uri="{FF2B5EF4-FFF2-40B4-BE49-F238E27FC236}">
                  <a16:creationId xmlns:a16="http://schemas.microsoft.com/office/drawing/2014/main" id="{4AB54124-AAC3-A27C-EF9C-14CFF5399E2B}"/>
                </a:ext>
              </a:extLst>
            </p:cNvPr>
            <p:cNvSpPr/>
            <p:nvPr/>
          </p:nvSpPr>
          <p:spPr>
            <a:xfrm>
              <a:off x="10625146" y="2340845"/>
              <a:ext cx="1146468" cy="605613"/>
            </a:xfrm>
            <a:prstGeom prst="roundRect">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MODEL</a:t>
              </a:r>
            </a:p>
          </p:txBody>
        </p:sp>
        <p:cxnSp>
          <p:nvCxnSpPr>
            <p:cNvPr id="89" name="Straight Arrow Connector 88">
              <a:extLst>
                <a:ext uri="{FF2B5EF4-FFF2-40B4-BE49-F238E27FC236}">
                  <a16:creationId xmlns:a16="http://schemas.microsoft.com/office/drawing/2014/main" id="{9E4F8A9C-7759-9551-E950-725F1D22FD92}"/>
                </a:ext>
              </a:extLst>
            </p:cNvPr>
            <p:cNvCxnSpPr>
              <a:cxnSpLocks/>
              <a:stCxn id="85" idx="3"/>
              <a:endCxn id="88" idx="1"/>
            </p:cNvCxnSpPr>
            <p:nvPr/>
          </p:nvCxnSpPr>
          <p:spPr>
            <a:xfrm flipV="1">
              <a:off x="10287062" y="2643652"/>
              <a:ext cx="338084" cy="8765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0" name="Straight Arrow Connector 89">
            <a:extLst>
              <a:ext uri="{FF2B5EF4-FFF2-40B4-BE49-F238E27FC236}">
                <a16:creationId xmlns:a16="http://schemas.microsoft.com/office/drawing/2014/main" id="{6394B799-B626-0EB0-9788-431C39FC583C}"/>
              </a:ext>
            </a:extLst>
          </p:cNvPr>
          <p:cNvCxnSpPr>
            <a:cxnSpLocks/>
          </p:cNvCxnSpPr>
          <p:nvPr/>
        </p:nvCxnSpPr>
        <p:spPr>
          <a:xfrm>
            <a:off x="7839377" y="3089156"/>
            <a:ext cx="1365789"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8C8186B-A66E-CE87-1A02-8EDEFF36C491}"/>
              </a:ext>
            </a:extLst>
          </p:cNvPr>
          <p:cNvSpPr txBox="1"/>
          <p:nvPr/>
        </p:nvSpPr>
        <p:spPr>
          <a:xfrm>
            <a:off x="7915628" y="2732167"/>
            <a:ext cx="1143262" cy="707886"/>
          </a:xfrm>
          <a:prstGeom prst="rect">
            <a:avLst/>
          </a:prstGeom>
          <a:noFill/>
        </p:spPr>
        <p:txBody>
          <a:bodyPr wrap="none" rtlCol="0">
            <a:spAutoFit/>
          </a:bodyPr>
          <a:lstStyle/>
          <a:p>
            <a:pPr algn="ctr"/>
            <a:r>
              <a:rPr lang="en-US" sz="2000" dirty="0">
                <a:latin typeface="Times New Roman" panose="02020603050405020304" pitchFamily="18" charset="0"/>
                <a:cs typeface="Times New Roman" panose="02020603050405020304" pitchFamily="18" charset="0"/>
              </a:rPr>
              <a:t>Model</a:t>
            </a:r>
          </a:p>
          <a:p>
            <a:pPr algn="ctr"/>
            <a:r>
              <a:rPr lang="en-US" sz="2000" dirty="0">
                <a:latin typeface="Times New Roman" panose="02020603050405020304" pitchFamily="18" charset="0"/>
                <a:cs typeface="Times New Roman" panose="02020603050405020304" pitchFamily="18" charset="0"/>
              </a:rPr>
              <a:t>Selection</a:t>
            </a:r>
          </a:p>
        </p:txBody>
      </p:sp>
      <p:cxnSp>
        <p:nvCxnSpPr>
          <p:cNvPr id="92" name="Straight Arrow Connector 91">
            <a:extLst>
              <a:ext uri="{FF2B5EF4-FFF2-40B4-BE49-F238E27FC236}">
                <a16:creationId xmlns:a16="http://schemas.microsoft.com/office/drawing/2014/main" id="{EFC4C4F3-21AB-2A2A-BF6F-CF66DAFEAC1F}"/>
              </a:ext>
            </a:extLst>
          </p:cNvPr>
          <p:cNvCxnSpPr>
            <a:cxnSpLocks/>
            <a:stCxn id="56" idx="3"/>
            <a:endCxn id="63" idx="1"/>
          </p:cNvCxnSpPr>
          <p:nvPr/>
        </p:nvCxnSpPr>
        <p:spPr>
          <a:xfrm flipV="1">
            <a:off x="1782199" y="2887042"/>
            <a:ext cx="774667" cy="83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18EC99DC-3310-D9DB-486D-E44506D7A9F8}"/>
              </a:ext>
            </a:extLst>
          </p:cNvPr>
          <p:cNvSpPr txBox="1"/>
          <p:nvPr/>
        </p:nvSpPr>
        <p:spPr>
          <a:xfrm>
            <a:off x="4425185" y="2532112"/>
            <a:ext cx="1019446"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Pretrain</a:t>
            </a:r>
          </a:p>
        </p:txBody>
      </p:sp>
      <p:cxnSp>
        <p:nvCxnSpPr>
          <p:cNvPr id="94" name="Elbow Connector 93">
            <a:extLst>
              <a:ext uri="{FF2B5EF4-FFF2-40B4-BE49-F238E27FC236}">
                <a16:creationId xmlns:a16="http://schemas.microsoft.com/office/drawing/2014/main" id="{23BEB630-6112-0552-3F82-A44906950489}"/>
              </a:ext>
            </a:extLst>
          </p:cNvPr>
          <p:cNvCxnSpPr>
            <a:stCxn id="63" idx="0"/>
            <a:endCxn id="83" idx="0"/>
          </p:cNvCxnSpPr>
          <p:nvPr/>
        </p:nvCxnSpPr>
        <p:spPr>
          <a:xfrm rot="16200000" flipH="1">
            <a:off x="7081046" y="-2017080"/>
            <a:ext cx="11038" cy="7203193"/>
          </a:xfrm>
          <a:prstGeom prst="bentConnector3">
            <a:avLst>
              <a:gd name="adj1" fmla="val -2071027"/>
            </a:avLst>
          </a:prstGeom>
          <a:ln w="349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5B46DE4E-23FD-FAAA-C60E-C9D5D217B6A9}"/>
              </a:ext>
            </a:extLst>
          </p:cNvPr>
          <p:cNvCxnSpPr>
            <a:stCxn id="63" idx="3"/>
            <a:endCxn id="70" idx="1"/>
          </p:cNvCxnSpPr>
          <p:nvPr/>
        </p:nvCxnSpPr>
        <p:spPr>
          <a:xfrm flipV="1">
            <a:off x="4413071" y="2884005"/>
            <a:ext cx="1074241" cy="303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3497CD6-EA6C-CBD0-8DD5-A007FCB7BB72}"/>
              </a:ext>
            </a:extLst>
          </p:cNvPr>
          <p:cNvSpPr txBox="1"/>
          <p:nvPr/>
        </p:nvSpPr>
        <p:spPr>
          <a:xfrm>
            <a:off x="6125400" y="999065"/>
            <a:ext cx="935000"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Retrain</a:t>
            </a:r>
          </a:p>
        </p:txBody>
      </p:sp>
      <p:sp>
        <p:nvSpPr>
          <p:cNvPr id="97" name="TextBox 96">
            <a:extLst>
              <a:ext uri="{FF2B5EF4-FFF2-40B4-BE49-F238E27FC236}">
                <a16:creationId xmlns:a16="http://schemas.microsoft.com/office/drawing/2014/main" id="{FC2C9526-3AC3-2DFF-37CE-594905880DE0}"/>
              </a:ext>
            </a:extLst>
          </p:cNvPr>
          <p:cNvSpPr txBox="1"/>
          <p:nvPr/>
        </p:nvSpPr>
        <p:spPr>
          <a:xfrm>
            <a:off x="65592" y="4334420"/>
            <a:ext cx="12126408" cy="1785104"/>
          </a:xfrm>
          <a:prstGeom prst="rect">
            <a:avLst/>
          </a:prstGeom>
          <a:noFill/>
        </p:spPr>
        <p:txBody>
          <a:bodyPr wrap="square" rtlCol="0">
            <a:spAutoFit/>
          </a:bodyPr>
          <a:lstStyle/>
          <a:p>
            <a:pPr marL="285750" indent="-285750">
              <a:buFont typeface="Arial" panose="020B0604020202020204" pitchFamily="34" charset="0"/>
              <a:buChar char="•"/>
            </a:pPr>
            <a:r>
              <a:rPr lang="en-US" sz="2200" dirty="0"/>
              <a:t> The experimental pKa values were obtained from the PKAD database. </a:t>
            </a:r>
          </a:p>
          <a:p>
            <a:pPr marL="285750" indent="-285750">
              <a:buFont typeface="Arial" panose="020B0604020202020204" pitchFamily="34" charset="0"/>
              <a:buChar char="•"/>
            </a:pPr>
            <a:r>
              <a:rPr lang="en-US" sz="2200" dirty="0"/>
              <a:t> </a:t>
            </a:r>
            <a:r>
              <a:rPr lang="en-US" sz="2200" dirty="0">
                <a:solidFill>
                  <a:srgbClr val="8D1638"/>
                </a:solidFill>
              </a:rPr>
              <a:t>Electrostatic potential (EP) </a:t>
            </a:r>
            <a:r>
              <a:rPr lang="en-US" sz="2200" dirty="0"/>
              <a:t>as a strong pKa correlation feature will be added to the 48 features   proposed by </a:t>
            </a:r>
            <a:r>
              <a:rPr lang="en-US" sz="2200" i="1" dirty="0"/>
              <a:t>Chen et al</a:t>
            </a:r>
            <a:r>
              <a:rPr lang="en-US" sz="2200" dirty="0"/>
              <a:t>.</a:t>
            </a:r>
            <a:r>
              <a:rPr lang="en-US" sz="2200" baseline="30000" dirty="0"/>
              <a:t>1</a:t>
            </a:r>
            <a:r>
              <a:rPr lang="en-US" sz="2200" dirty="0"/>
              <a:t>. </a:t>
            </a:r>
          </a:p>
          <a:p>
            <a:pPr marL="285750" indent="-285750">
              <a:buFont typeface="Arial" panose="020B0604020202020204" pitchFamily="34" charset="0"/>
              <a:buChar char="•"/>
            </a:pPr>
            <a:r>
              <a:rPr lang="en-US" sz="2200" dirty="0"/>
              <a:t> Variable machine learning models were trained to select the high-accuracy model.</a:t>
            </a:r>
          </a:p>
          <a:p>
            <a:pPr marL="285750" indent="-285750">
              <a:buFont typeface="Arial" panose="020B0604020202020204" pitchFamily="34" charset="0"/>
              <a:buChar char="•"/>
            </a:pPr>
            <a:r>
              <a:rPr lang="en-US" sz="2200" dirty="0"/>
              <a:t> High-accuracy models were </a:t>
            </a:r>
            <a:r>
              <a:rPr lang="en-US" sz="2200" dirty="0">
                <a:solidFill>
                  <a:srgbClr val="841616"/>
                </a:solidFill>
              </a:rPr>
              <a:t>ensembled</a:t>
            </a:r>
            <a:r>
              <a:rPr lang="en-US" sz="2200" dirty="0"/>
              <a:t> into a new model. </a:t>
            </a:r>
          </a:p>
        </p:txBody>
      </p:sp>
      <p:sp>
        <p:nvSpPr>
          <p:cNvPr id="5" name="TextBox 4">
            <a:extLst>
              <a:ext uri="{FF2B5EF4-FFF2-40B4-BE49-F238E27FC236}">
                <a16:creationId xmlns:a16="http://schemas.microsoft.com/office/drawing/2014/main" id="{9E8159A8-03AD-AE7D-A26E-0BBE15D44410}"/>
              </a:ext>
            </a:extLst>
          </p:cNvPr>
          <p:cNvSpPr txBox="1"/>
          <p:nvPr/>
        </p:nvSpPr>
        <p:spPr>
          <a:xfrm>
            <a:off x="149467" y="6074783"/>
            <a:ext cx="11075060" cy="276999"/>
          </a:xfrm>
          <a:prstGeom prst="rect">
            <a:avLst/>
          </a:prstGeom>
          <a:noFill/>
        </p:spPr>
        <p:txBody>
          <a:bodyPr wrap="square">
            <a:spAutoFit/>
          </a:bodyPr>
          <a:lstStyle/>
          <a:p>
            <a:r>
              <a:rPr lang="en-US" sz="1200" b="0" i="0" u="none" strike="noStrike" dirty="0">
                <a:solidFill>
                  <a:srgbClr val="222222"/>
                </a:solidFill>
                <a:effectLst/>
                <a:latin typeface="Arial" panose="020B0604020202020204" pitchFamily="34" charset="0"/>
              </a:rPr>
              <a:t>Chen, Ada Y., et al. "Protein p K a Prediction by Tree-Based Machine Learning." </a:t>
            </a:r>
            <a:r>
              <a:rPr lang="en-US" sz="1200" b="0" i="1" u="none" strike="noStrike" dirty="0">
                <a:solidFill>
                  <a:srgbClr val="222222"/>
                </a:solidFill>
                <a:effectLst/>
                <a:latin typeface="Arial" panose="020B0604020202020204" pitchFamily="34" charset="0"/>
              </a:rPr>
              <a:t>Journal of chemical theory and computation</a:t>
            </a:r>
            <a:r>
              <a:rPr lang="en-US" sz="1200" b="0" i="0" u="none" strike="noStrike" dirty="0">
                <a:solidFill>
                  <a:srgbClr val="222222"/>
                </a:solidFill>
                <a:effectLst/>
                <a:latin typeface="Arial" panose="020B0604020202020204" pitchFamily="34" charset="0"/>
              </a:rPr>
              <a:t> 18.4 (2022): 2673-2686.</a:t>
            </a:r>
            <a:endParaRPr lang="en-US" sz="1200" dirty="0"/>
          </a:p>
        </p:txBody>
      </p:sp>
    </p:spTree>
    <p:extLst>
      <p:ext uri="{BB962C8B-B14F-4D97-AF65-F5344CB8AC3E}">
        <p14:creationId xmlns:p14="http://schemas.microsoft.com/office/powerpoint/2010/main" val="39721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4FDA-354B-B3D6-72D1-B6265E8D7E2C}"/>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C8CB48FF-24F0-9CEF-EBE2-303C9E4ABBA1}"/>
              </a:ext>
            </a:extLst>
          </p:cNvPr>
          <p:cNvSpPr>
            <a:spLocks noGrp="1"/>
          </p:cNvSpPr>
          <p:nvPr>
            <p:ph idx="1"/>
          </p:nvPr>
        </p:nvSpPr>
        <p:spPr>
          <a:xfrm>
            <a:off x="3598101" y="1534534"/>
            <a:ext cx="7384870" cy="3788932"/>
          </a:xfrm>
        </p:spPr>
        <p:txBody>
          <a:bodyPr/>
          <a:lstStyle/>
          <a:p>
            <a:r>
              <a:rPr lang="en-US" dirty="0"/>
              <a:t>Experimental pKa values from PKAD database</a:t>
            </a:r>
          </a:p>
          <a:p>
            <a:r>
              <a:rPr lang="en-US" dirty="0"/>
              <a:t>150 proteins</a:t>
            </a:r>
          </a:p>
          <a:p>
            <a:r>
              <a:rPr lang="en-US" dirty="0"/>
              <a:t>1190 wild type protein residues</a:t>
            </a:r>
          </a:p>
          <a:p>
            <a:r>
              <a:rPr lang="en-US" dirty="0"/>
              <a:t>76 mutate protein residues</a:t>
            </a:r>
          </a:p>
          <a:p>
            <a:r>
              <a:rPr lang="en-US" dirty="0"/>
              <a:t>23 </a:t>
            </a:r>
            <a:r>
              <a:rPr lang="en-US" dirty="0" err="1"/>
              <a:t>aSN</a:t>
            </a:r>
            <a:r>
              <a:rPr lang="en-US" dirty="0"/>
              <a:t> </a:t>
            </a:r>
            <a:r>
              <a:rPr lang="en-US" dirty="0" err="1"/>
              <a:t>prortein</a:t>
            </a:r>
            <a:r>
              <a:rPr lang="en-US" dirty="0"/>
              <a:t> residues</a:t>
            </a:r>
          </a:p>
          <a:p>
            <a:r>
              <a:rPr lang="en-US" dirty="0"/>
              <a:t>Training set and validation set split in 8:2 ratio</a:t>
            </a:r>
          </a:p>
          <a:p>
            <a:r>
              <a:rPr lang="en-US" dirty="0"/>
              <a:t>48 features from </a:t>
            </a:r>
            <a:r>
              <a:rPr lang="en-US" i="1" dirty="0"/>
              <a:t>Chen et al. </a:t>
            </a:r>
          </a:p>
          <a:p>
            <a:endParaRPr lang="en-US" dirty="0"/>
          </a:p>
        </p:txBody>
      </p:sp>
      <p:sp>
        <p:nvSpPr>
          <p:cNvPr id="4" name="Slide Number Placeholder 3">
            <a:extLst>
              <a:ext uri="{FF2B5EF4-FFF2-40B4-BE49-F238E27FC236}">
                <a16:creationId xmlns:a16="http://schemas.microsoft.com/office/drawing/2014/main" id="{34228B8D-953B-FF6E-3402-E4D4A56A48ED}"/>
              </a:ext>
            </a:extLst>
          </p:cNvPr>
          <p:cNvSpPr>
            <a:spLocks noGrp="1"/>
          </p:cNvSpPr>
          <p:nvPr>
            <p:ph type="sldNum" sz="quarter" idx="12"/>
          </p:nvPr>
        </p:nvSpPr>
        <p:spPr/>
        <p:txBody>
          <a:bodyPr/>
          <a:lstStyle/>
          <a:p>
            <a:fld id="{22478FDF-23AB-584C-9DAE-01D4D3C4F4D8}" type="slidenum">
              <a:rPr lang="en-US" smtClean="0"/>
              <a:pPr/>
              <a:t>6</a:t>
            </a:fld>
            <a:endParaRPr lang="en-US" dirty="0"/>
          </a:p>
        </p:txBody>
      </p:sp>
      <p:sp>
        <p:nvSpPr>
          <p:cNvPr id="6" name="Rounded Rectangle 5">
            <a:extLst>
              <a:ext uri="{FF2B5EF4-FFF2-40B4-BE49-F238E27FC236}">
                <a16:creationId xmlns:a16="http://schemas.microsoft.com/office/drawing/2014/main" id="{035CFC8A-55F4-E107-226D-482E9014F4BC}"/>
              </a:ext>
            </a:extLst>
          </p:cNvPr>
          <p:cNvSpPr/>
          <p:nvPr/>
        </p:nvSpPr>
        <p:spPr>
          <a:xfrm>
            <a:off x="677010" y="2180794"/>
            <a:ext cx="2196819" cy="1124109"/>
          </a:xfrm>
          <a:prstGeom prst="roundRect">
            <a:avLst/>
          </a:prstGeom>
          <a:solidFill>
            <a:schemeClr val="accent4">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3C1435D-E5C8-6CD4-A3DD-674AAECC605A}"/>
              </a:ext>
            </a:extLst>
          </p:cNvPr>
          <p:cNvSpPr txBox="1"/>
          <p:nvPr/>
        </p:nvSpPr>
        <p:spPr>
          <a:xfrm>
            <a:off x="1209029" y="2181664"/>
            <a:ext cx="136870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DATASETS</a:t>
            </a:r>
          </a:p>
        </p:txBody>
      </p:sp>
      <p:sp>
        <p:nvSpPr>
          <p:cNvPr id="8" name="Rectangle 7">
            <a:extLst>
              <a:ext uri="{FF2B5EF4-FFF2-40B4-BE49-F238E27FC236}">
                <a16:creationId xmlns:a16="http://schemas.microsoft.com/office/drawing/2014/main" id="{B9C5D6ED-2ED6-4831-9AFE-AE60F870D3AC}"/>
              </a:ext>
            </a:extLst>
          </p:cNvPr>
          <p:cNvSpPr/>
          <p:nvPr/>
        </p:nvSpPr>
        <p:spPr>
          <a:xfrm>
            <a:off x="842377" y="2613442"/>
            <a:ext cx="582066" cy="4854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WT</a:t>
            </a:r>
          </a:p>
        </p:txBody>
      </p:sp>
      <p:sp>
        <p:nvSpPr>
          <p:cNvPr id="9" name="Rectangle 8">
            <a:extLst>
              <a:ext uri="{FF2B5EF4-FFF2-40B4-BE49-F238E27FC236}">
                <a16:creationId xmlns:a16="http://schemas.microsoft.com/office/drawing/2014/main" id="{514DFDA1-1F73-AFDB-A6AD-B58FF5BD40E1}"/>
              </a:ext>
            </a:extLst>
          </p:cNvPr>
          <p:cNvSpPr/>
          <p:nvPr/>
        </p:nvSpPr>
        <p:spPr>
          <a:xfrm>
            <a:off x="1445244" y="2613442"/>
            <a:ext cx="610630" cy="48543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MT</a:t>
            </a:r>
          </a:p>
        </p:txBody>
      </p:sp>
      <p:sp>
        <p:nvSpPr>
          <p:cNvPr id="10" name="Rounded Rectangle 9">
            <a:extLst>
              <a:ext uri="{FF2B5EF4-FFF2-40B4-BE49-F238E27FC236}">
                <a16:creationId xmlns:a16="http://schemas.microsoft.com/office/drawing/2014/main" id="{00020D82-D7B7-E9F5-F848-72722A3C8027}"/>
              </a:ext>
            </a:extLst>
          </p:cNvPr>
          <p:cNvSpPr/>
          <p:nvPr/>
        </p:nvSpPr>
        <p:spPr>
          <a:xfrm>
            <a:off x="786400" y="2522367"/>
            <a:ext cx="1969862" cy="678033"/>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4699825E-5D99-C031-1F08-C09EC8AE68C5}"/>
              </a:ext>
            </a:extLst>
          </p:cNvPr>
          <p:cNvSpPr/>
          <p:nvPr/>
        </p:nvSpPr>
        <p:spPr>
          <a:xfrm>
            <a:off x="2065583" y="2613442"/>
            <a:ext cx="610630" cy="48543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Times New Roman" panose="02020603050405020304" pitchFamily="18" charset="0"/>
                <a:cs typeface="Times New Roman" panose="02020603050405020304" pitchFamily="18" charset="0"/>
              </a:rPr>
              <a:t>aSN</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6371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5F815-5BC1-6C28-666B-DC2E8246E6D9}"/>
              </a:ext>
            </a:extLst>
          </p:cNvPr>
          <p:cNvSpPr>
            <a:spLocks noGrp="1"/>
          </p:cNvSpPr>
          <p:nvPr>
            <p:ph type="title"/>
          </p:nvPr>
        </p:nvSpPr>
        <p:spPr>
          <a:xfrm>
            <a:off x="255905" y="35257"/>
            <a:ext cx="10515600" cy="943853"/>
          </a:xfrm>
        </p:spPr>
        <p:txBody>
          <a:bodyPr/>
          <a:lstStyle/>
          <a:p>
            <a:r>
              <a:rPr lang="en-US" dirty="0"/>
              <a:t>Electrostatic potential feature acquisition</a:t>
            </a:r>
          </a:p>
        </p:txBody>
      </p:sp>
      <p:sp>
        <p:nvSpPr>
          <p:cNvPr id="4" name="Slide Number Placeholder 3">
            <a:extLst>
              <a:ext uri="{FF2B5EF4-FFF2-40B4-BE49-F238E27FC236}">
                <a16:creationId xmlns:a16="http://schemas.microsoft.com/office/drawing/2014/main" id="{A346A037-9C44-CCBA-9841-63C2B0C55FF0}"/>
              </a:ext>
            </a:extLst>
          </p:cNvPr>
          <p:cNvSpPr>
            <a:spLocks noGrp="1"/>
          </p:cNvSpPr>
          <p:nvPr>
            <p:ph type="sldNum" sz="quarter" idx="12"/>
          </p:nvPr>
        </p:nvSpPr>
        <p:spPr/>
        <p:txBody>
          <a:bodyPr/>
          <a:lstStyle/>
          <a:p>
            <a:fld id="{22478FDF-23AB-584C-9DAE-01D4D3C4F4D8}" type="slidenum">
              <a:rPr lang="en-US" smtClean="0"/>
              <a:t>7</a:t>
            </a:fld>
            <a:endParaRPr lang="en-US"/>
          </a:p>
        </p:txBody>
      </p:sp>
      <p:grpSp>
        <p:nvGrpSpPr>
          <p:cNvPr id="20" name="Group 19">
            <a:extLst>
              <a:ext uri="{FF2B5EF4-FFF2-40B4-BE49-F238E27FC236}">
                <a16:creationId xmlns:a16="http://schemas.microsoft.com/office/drawing/2014/main" id="{5BA46D47-E65A-7A43-5FB4-B3E2194CA4BF}"/>
              </a:ext>
            </a:extLst>
          </p:cNvPr>
          <p:cNvGrpSpPr/>
          <p:nvPr/>
        </p:nvGrpSpPr>
        <p:grpSpPr>
          <a:xfrm>
            <a:off x="4372301" y="1790578"/>
            <a:ext cx="3079531" cy="2270235"/>
            <a:chOff x="1629103" y="1818289"/>
            <a:chExt cx="3079531" cy="2270235"/>
          </a:xfrm>
        </p:grpSpPr>
        <p:cxnSp>
          <p:nvCxnSpPr>
            <p:cNvPr id="15" name="Straight Connector 14">
              <a:extLst>
                <a:ext uri="{FF2B5EF4-FFF2-40B4-BE49-F238E27FC236}">
                  <a16:creationId xmlns:a16="http://schemas.microsoft.com/office/drawing/2014/main" id="{CD097493-7991-3310-51BC-6BF51A223705}"/>
                </a:ext>
              </a:extLst>
            </p:cNvPr>
            <p:cNvCxnSpPr/>
            <p:nvPr/>
          </p:nvCxnSpPr>
          <p:spPr>
            <a:xfrm>
              <a:off x="2995047" y="2665708"/>
              <a:ext cx="173821" cy="209228"/>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976C628-A61A-D32B-BC44-A7C90F1D3AC5}"/>
                </a:ext>
              </a:extLst>
            </p:cNvPr>
            <p:cNvPicPr>
              <a:picLocks noChangeAspect="1"/>
            </p:cNvPicPr>
            <p:nvPr/>
          </p:nvPicPr>
          <p:blipFill rotWithShape="1">
            <a:blip r:embed="rId2"/>
            <a:srcRect l="16235" t="14981" r="17966" b="18812"/>
            <a:stretch/>
          </p:blipFill>
          <p:spPr>
            <a:xfrm>
              <a:off x="1629103" y="1818289"/>
              <a:ext cx="3079531" cy="2270235"/>
            </a:xfrm>
            <a:prstGeom prst="rect">
              <a:avLst/>
            </a:prstGeom>
          </p:spPr>
        </p:pic>
        <p:cxnSp>
          <p:nvCxnSpPr>
            <p:cNvPr id="17" name="Straight Connector 16">
              <a:extLst>
                <a:ext uri="{FF2B5EF4-FFF2-40B4-BE49-F238E27FC236}">
                  <a16:creationId xmlns:a16="http://schemas.microsoft.com/office/drawing/2014/main" id="{AA711FA9-1EEC-3EBB-2E9B-753C8B33DDA9}"/>
                </a:ext>
              </a:extLst>
            </p:cNvPr>
            <p:cNvCxnSpPr/>
            <p:nvPr/>
          </p:nvCxnSpPr>
          <p:spPr>
            <a:xfrm>
              <a:off x="2500439" y="2630837"/>
              <a:ext cx="668429" cy="244099"/>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1A1CFC7-E354-8268-9A63-CE8819C981DB}"/>
                </a:ext>
              </a:extLst>
            </p:cNvPr>
            <p:cNvSpPr txBox="1"/>
            <p:nvPr/>
          </p:nvSpPr>
          <p:spPr>
            <a:xfrm>
              <a:off x="3012761" y="2527857"/>
              <a:ext cx="39786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a:t>
              </a:r>
              <a:r>
                <a:rPr lang="en-US" baseline="-25000" dirty="0">
                  <a:latin typeface="Arial" panose="020B0604020202020204" pitchFamily="34" charset="0"/>
                  <a:cs typeface="Arial" panose="020B0604020202020204" pitchFamily="34" charset="0"/>
                </a:rPr>
                <a:t>1</a:t>
              </a:r>
            </a:p>
          </p:txBody>
        </p:sp>
        <p:sp>
          <p:nvSpPr>
            <p:cNvPr id="19" name="TextBox 18">
              <a:extLst>
                <a:ext uri="{FF2B5EF4-FFF2-40B4-BE49-F238E27FC236}">
                  <a16:creationId xmlns:a16="http://schemas.microsoft.com/office/drawing/2014/main" id="{6DDDA4A5-5518-9B6D-2D1E-7213408C27A2}"/>
                </a:ext>
              </a:extLst>
            </p:cNvPr>
            <p:cNvSpPr txBox="1"/>
            <p:nvPr/>
          </p:nvSpPr>
          <p:spPr>
            <a:xfrm>
              <a:off x="2573591" y="2690270"/>
              <a:ext cx="39786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a:t>
              </a:r>
              <a:r>
                <a:rPr lang="en-US" baseline="-25000" dirty="0">
                  <a:latin typeface="Arial" panose="020B0604020202020204" pitchFamily="34" charset="0"/>
                  <a:cs typeface="Arial" panose="020B0604020202020204" pitchFamily="34" charset="0"/>
                </a:rPr>
                <a:t>2</a:t>
              </a:r>
            </a:p>
          </p:txBody>
        </p:sp>
      </p:grpSp>
      <p:sp>
        <p:nvSpPr>
          <p:cNvPr id="21" name="TextBox 20">
            <a:extLst>
              <a:ext uri="{FF2B5EF4-FFF2-40B4-BE49-F238E27FC236}">
                <a16:creationId xmlns:a16="http://schemas.microsoft.com/office/drawing/2014/main" id="{70D01FA2-D012-3155-4EB5-EDED7A904108}"/>
              </a:ext>
            </a:extLst>
          </p:cNvPr>
          <p:cNvSpPr txBox="1"/>
          <p:nvPr/>
        </p:nvSpPr>
        <p:spPr>
          <a:xfrm>
            <a:off x="4779998" y="1185711"/>
            <a:ext cx="2632003" cy="461665"/>
          </a:xfrm>
          <a:prstGeom prst="rect">
            <a:avLst/>
          </a:prstGeom>
          <a:noFill/>
        </p:spPr>
        <p:txBody>
          <a:bodyPr wrap="none" rtlCol="0">
            <a:spAutoFit/>
          </a:bodyPr>
          <a:lstStyle/>
          <a:p>
            <a:r>
              <a:rPr lang="en-US" sz="2400" dirty="0"/>
              <a:t>Atoms Distance (</a:t>
            </a:r>
            <a:r>
              <a:rPr lang="en-US" sz="2400" dirty="0" err="1"/>
              <a:t>d</a:t>
            </a:r>
            <a:r>
              <a:rPr lang="en-US" sz="2400" baseline="-25000" dirty="0" err="1"/>
              <a:t>ij</a:t>
            </a:r>
            <a:r>
              <a:rPr lang="en-US" sz="2400" dirty="0"/>
              <a:t>)</a:t>
            </a:r>
            <a:endParaRPr lang="en-US" sz="2400" baseline="-25000" dirty="0"/>
          </a:p>
        </p:txBody>
      </p:sp>
      <p:pic>
        <p:nvPicPr>
          <p:cNvPr id="23" name="Picture 22">
            <a:extLst>
              <a:ext uri="{FF2B5EF4-FFF2-40B4-BE49-F238E27FC236}">
                <a16:creationId xmlns:a16="http://schemas.microsoft.com/office/drawing/2014/main" id="{462B7C72-A8C4-0D21-A2F5-64216B5D1521}"/>
              </a:ext>
            </a:extLst>
          </p:cNvPr>
          <p:cNvPicPr>
            <a:picLocks noChangeAspect="1"/>
          </p:cNvPicPr>
          <p:nvPr/>
        </p:nvPicPr>
        <p:blipFill rotWithShape="1">
          <a:blip r:embed="rId3"/>
          <a:srcRect l="22799" t="20488" r="24056" b="23402"/>
          <a:stretch/>
        </p:blipFill>
        <p:spPr>
          <a:xfrm>
            <a:off x="0" y="1729719"/>
            <a:ext cx="2946905" cy="2279518"/>
          </a:xfrm>
          <a:prstGeom prst="rect">
            <a:avLst/>
          </a:prstGeom>
        </p:spPr>
      </p:pic>
      <p:sp>
        <p:nvSpPr>
          <p:cNvPr id="24" name="TextBox 23">
            <a:extLst>
              <a:ext uri="{FF2B5EF4-FFF2-40B4-BE49-F238E27FC236}">
                <a16:creationId xmlns:a16="http://schemas.microsoft.com/office/drawing/2014/main" id="{79BA8B65-4276-915E-0BE6-11AF72E70ACE}"/>
              </a:ext>
            </a:extLst>
          </p:cNvPr>
          <p:cNvSpPr txBox="1"/>
          <p:nvPr/>
        </p:nvSpPr>
        <p:spPr>
          <a:xfrm>
            <a:off x="443588" y="1279548"/>
            <a:ext cx="2261004" cy="461665"/>
          </a:xfrm>
          <a:prstGeom prst="rect">
            <a:avLst/>
          </a:prstGeom>
          <a:noFill/>
        </p:spPr>
        <p:txBody>
          <a:bodyPr wrap="none" rtlCol="0">
            <a:spAutoFit/>
          </a:bodyPr>
          <a:lstStyle/>
          <a:p>
            <a:r>
              <a:rPr lang="en-US" sz="2400" dirty="0"/>
              <a:t>PDB file curation</a:t>
            </a:r>
          </a:p>
        </p:txBody>
      </p:sp>
      <p:cxnSp>
        <p:nvCxnSpPr>
          <p:cNvPr id="27" name="Straight Arrow Connector 26">
            <a:extLst>
              <a:ext uri="{FF2B5EF4-FFF2-40B4-BE49-F238E27FC236}">
                <a16:creationId xmlns:a16="http://schemas.microsoft.com/office/drawing/2014/main" id="{582B0757-8AB2-228E-A8D5-F6B6D2EA2F74}"/>
              </a:ext>
            </a:extLst>
          </p:cNvPr>
          <p:cNvCxnSpPr>
            <a:cxnSpLocks/>
          </p:cNvCxnSpPr>
          <p:nvPr/>
        </p:nvCxnSpPr>
        <p:spPr>
          <a:xfrm>
            <a:off x="2856488" y="2625222"/>
            <a:ext cx="1383739" cy="127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6E720C6-CB40-7F4F-648B-285752D24967}"/>
              </a:ext>
            </a:extLst>
          </p:cNvPr>
          <p:cNvSpPr txBox="1"/>
          <p:nvPr/>
        </p:nvSpPr>
        <p:spPr>
          <a:xfrm>
            <a:off x="2803991" y="2262277"/>
            <a:ext cx="1526572" cy="369332"/>
          </a:xfrm>
          <a:prstGeom prst="rect">
            <a:avLst/>
          </a:prstGeom>
          <a:noFill/>
        </p:spPr>
        <p:txBody>
          <a:bodyPr wrap="none" rtlCol="0">
            <a:spAutoFit/>
          </a:bodyPr>
          <a:lstStyle/>
          <a:p>
            <a:r>
              <a:rPr lang="en-US" dirty="0"/>
              <a:t>Adding Water </a:t>
            </a:r>
          </a:p>
        </p:txBody>
      </p:sp>
      <p:sp>
        <p:nvSpPr>
          <p:cNvPr id="29" name="TextBox 28">
            <a:extLst>
              <a:ext uri="{FF2B5EF4-FFF2-40B4-BE49-F238E27FC236}">
                <a16:creationId xmlns:a16="http://schemas.microsoft.com/office/drawing/2014/main" id="{AB147DA2-07F2-5CD4-0061-E8A5A2BD4FA3}"/>
              </a:ext>
            </a:extLst>
          </p:cNvPr>
          <p:cNvSpPr txBox="1"/>
          <p:nvPr/>
        </p:nvSpPr>
        <p:spPr>
          <a:xfrm>
            <a:off x="2968390" y="2631609"/>
            <a:ext cx="1147750" cy="369332"/>
          </a:xfrm>
          <a:prstGeom prst="rect">
            <a:avLst/>
          </a:prstGeom>
          <a:noFill/>
        </p:spPr>
        <p:txBody>
          <a:bodyPr wrap="none" rtlCol="0">
            <a:spAutoFit/>
          </a:bodyPr>
          <a:lstStyle/>
          <a:p>
            <a:r>
              <a:rPr lang="en-US" dirty="0"/>
              <a:t>Hydrogen </a:t>
            </a:r>
          </a:p>
        </p:txBody>
      </p:sp>
      <p:cxnSp>
        <p:nvCxnSpPr>
          <p:cNvPr id="32" name="Straight Arrow Connector 31">
            <a:extLst>
              <a:ext uri="{FF2B5EF4-FFF2-40B4-BE49-F238E27FC236}">
                <a16:creationId xmlns:a16="http://schemas.microsoft.com/office/drawing/2014/main" id="{CDD7952D-AF5E-C9B5-2441-5C1EAB1D2C6B}"/>
              </a:ext>
            </a:extLst>
          </p:cNvPr>
          <p:cNvCxnSpPr>
            <a:cxnSpLocks/>
          </p:cNvCxnSpPr>
          <p:nvPr/>
        </p:nvCxnSpPr>
        <p:spPr>
          <a:xfrm>
            <a:off x="7640348" y="2712042"/>
            <a:ext cx="14681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6352CE-AF41-E17F-DCFC-66AF4BF50EB9}"/>
              </a:ext>
            </a:extLst>
          </p:cNvPr>
          <p:cNvSpPr txBox="1"/>
          <p:nvPr/>
        </p:nvSpPr>
        <p:spPr>
          <a:xfrm>
            <a:off x="7579590" y="2309761"/>
            <a:ext cx="1633460" cy="369332"/>
          </a:xfrm>
          <a:prstGeom prst="rect">
            <a:avLst/>
          </a:prstGeom>
          <a:noFill/>
        </p:spPr>
        <p:txBody>
          <a:bodyPr wrap="none" rtlCol="0">
            <a:spAutoFit/>
          </a:bodyPr>
          <a:lstStyle/>
          <a:p>
            <a:r>
              <a:rPr lang="en-US" dirty="0"/>
              <a:t>Atoms Charges </a:t>
            </a:r>
          </a:p>
        </p:txBody>
      </p:sp>
      <p:pic>
        <p:nvPicPr>
          <p:cNvPr id="47" name="Picture 46" descr="Chart, scatter chart&#10;&#10;Description automatically generated">
            <a:extLst>
              <a:ext uri="{FF2B5EF4-FFF2-40B4-BE49-F238E27FC236}">
                <a16:creationId xmlns:a16="http://schemas.microsoft.com/office/drawing/2014/main" id="{8048EEA3-595C-33EE-B853-73179A84F450}"/>
              </a:ext>
            </a:extLst>
          </p:cNvPr>
          <p:cNvPicPr>
            <a:picLocks noChangeAspect="1"/>
          </p:cNvPicPr>
          <p:nvPr/>
        </p:nvPicPr>
        <p:blipFill>
          <a:blip r:embed="rId4"/>
          <a:stretch>
            <a:fillRect/>
          </a:stretch>
        </p:blipFill>
        <p:spPr>
          <a:xfrm>
            <a:off x="9160868" y="1405518"/>
            <a:ext cx="2821514" cy="2821514"/>
          </a:xfrm>
          <a:prstGeom prst="rect">
            <a:avLst/>
          </a:prstGeom>
        </p:spPr>
      </p:pic>
      <p:sp>
        <p:nvSpPr>
          <p:cNvPr id="48" name="TextBox 47">
            <a:extLst>
              <a:ext uri="{FF2B5EF4-FFF2-40B4-BE49-F238E27FC236}">
                <a16:creationId xmlns:a16="http://schemas.microsoft.com/office/drawing/2014/main" id="{266EEC71-644A-F02D-5B63-430242623686}"/>
              </a:ext>
            </a:extLst>
          </p:cNvPr>
          <p:cNvSpPr txBox="1"/>
          <p:nvPr/>
        </p:nvSpPr>
        <p:spPr>
          <a:xfrm>
            <a:off x="9486634" y="943853"/>
            <a:ext cx="2569742" cy="461665"/>
          </a:xfrm>
          <a:prstGeom prst="rect">
            <a:avLst/>
          </a:prstGeom>
          <a:noFill/>
        </p:spPr>
        <p:txBody>
          <a:bodyPr wrap="none" rtlCol="0">
            <a:spAutoFit/>
          </a:bodyPr>
          <a:lstStyle/>
          <a:p>
            <a:r>
              <a:rPr lang="en-US" sz="2400" dirty="0"/>
              <a:t>Feature acquisition</a:t>
            </a:r>
          </a:p>
        </p:txBody>
      </p:sp>
      <p:pic>
        <p:nvPicPr>
          <p:cNvPr id="50" name="Picture 49" descr="Shape&#10;&#10;Description automatically generated with medium confidence">
            <a:extLst>
              <a:ext uri="{FF2B5EF4-FFF2-40B4-BE49-F238E27FC236}">
                <a16:creationId xmlns:a16="http://schemas.microsoft.com/office/drawing/2014/main" id="{68CC69B1-88C6-62B8-33A2-6A6ED64F1807}"/>
              </a:ext>
            </a:extLst>
          </p:cNvPr>
          <p:cNvPicPr>
            <a:picLocks noChangeAspect="1"/>
          </p:cNvPicPr>
          <p:nvPr/>
        </p:nvPicPr>
        <p:blipFill>
          <a:blip r:embed="rId5"/>
          <a:stretch>
            <a:fillRect/>
          </a:stretch>
        </p:blipFill>
        <p:spPr>
          <a:xfrm>
            <a:off x="7810850" y="2773650"/>
            <a:ext cx="995583" cy="809686"/>
          </a:xfrm>
          <a:prstGeom prst="rect">
            <a:avLst/>
          </a:prstGeom>
        </p:spPr>
      </p:pic>
      <p:sp>
        <p:nvSpPr>
          <p:cNvPr id="51" name="TextBox 50">
            <a:extLst>
              <a:ext uri="{FF2B5EF4-FFF2-40B4-BE49-F238E27FC236}">
                <a16:creationId xmlns:a16="http://schemas.microsoft.com/office/drawing/2014/main" id="{79A018BC-9902-A1BC-7FA8-B47946E3EC6F}"/>
              </a:ext>
            </a:extLst>
          </p:cNvPr>
          <p:cNvSpPr txBox="1"/>
          <p:nvPr/>
        </p:nvSpPr>
        <p:spPr>
          <a:xfrm>
            <a:off x="443588" y="4235245"/>
            <a:ext cx="10800072" cy="1569660"/>
          </a:xfrm>
          <a:prstGeom prst="rect">
            <a:avLst/>
          </a:prstGeom>
          <a:noFill/>
        </p:spPr>
        <p:txBody>
          <a:bodyPr wrap="none" rtlCol="0">
            <a:spAutoFit/>
          </a:bodyPr>
          <a:lstStyle/>
          <a:p>
            <a:pPr marL="285750" indent="-285750">
              <a:buFont typeface="Arial" panose="020B0604020202020204" pitchFamily="34" charset="0"/>
              <a:buChar char="•"/>
            </a:pPr>
            <a:r>
              <a:rPr lang="en-US" sz="2400" dirty="0"/>
              <a:t>Protein PDB files were acquired from the protein database (PDB).</a:t>
            </a:r>
          </a:p>
          <a:p>
            <a:pPr marL="285750" indent="-285750">
              <a:buFont typeface="Arial" panose="020B0604020202020204" pitchFamily="34" charset="0"/>
              <a:buChar char="•"/>
            </a:pPr>
            <a:r>
              <a:rPr lang="en-US" sz="2400" dirty="0"/>
              <a:t>Water molecules and hydrogen atoms were added by the Amber21 tleap module.</a:t>
            </a:r>
          </a:p>
          <a:p>
            <a:pPr marL="285750" indent="-285750">
              <a:buFont typeface="Arial" panose="020B0604020202020204" pitchFamily="34" charset="0"/>
              <a:buChar char="•"/>
            </a:pPr>
            <a:r>
              <a:rPr lang="en-US" sz="2400" dirty="0"/>
              <a:t>Distance between the acidic hydrogen atom to all other atoms was calculated.</a:t>
            </a:r>
          </a:p>
          <a:p>
            <a:pPr marL="285750" indent="-285750">
              <a:buFont typeface="Arial" panose="020B0604020202020204" pitchFamily="34" charset="0"/>
              <a:buChar char="•"/>
            </a:pPr>
            <a:r>
              <a:rPr lang="en-US" sz="2400" dirty="0"/>
              <a:t>Electrostatic features were calculated by equation ∑ </a:t>
            </a:r>
            <a:r>
              <a:rPr lang="en-US" sz="2400" dirty="0" err="1"/>
              <a:t>Qj</a:t>
            </a:r>
            <a:r>
              <a:rPr lang="en-US" sz="2400" dirty="0"/>
              <a:t>/</a:t>
            </a:r>
            <a:r>
              <a:rPr lang="en-US" sz="2400" dirty="0" err="1"/>
              <a:t>dij</a:t>
            </a:r>
            <a:r>
              <a:rPr lang="en-US" sz="2400" dirty="0"/>
              <a:t>.</a:t>
            </a:r>
          </a:p>
        </p:txBody>
      </p:sp>
    </p:spTree>
    <p:extLst>
      <p:ext uri="{BB962C8B-B14F-4D97-AF65-F5344CB8AC3E}">
        <p14:creationId xmlns:p14="http://schemas.microsoft.com/office/powerpoint/2010/main" val="3392992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F231-888E-426F-926C-97808B0D7BC5}"/>
              </a:ext>
            </a:extLst>
          </p:cNvPr>
          <p:cNvSpPr>
            <a:spLocks noGrp="1"/>
          </p:cNvSpPr>
          <p:nvPr>
            <p:ph type="title"/>
          </p:nvPr>
        </p:nvSpPr>
        <p:spPr/>
        <p:txBody>
          <a:bodyPr/>
          <a:lstStyle/>
          <a:p>
            <a:r>
              <a:rPr lang="en-US" dirty="0"/>
              <a:t>Ensemble learning</a:t>
            </a:r>
          </a:p>
        </p:txBody>
      </p:sp>
      <p:sp>
        <p:nvSpPr>
          <p:cNvPr id="4" name="Slide Number Placeholder 3">
            <a:extLst>
              <a:ext uri="{FF2B5EF4-FFF2-40B4-BE49-F238E27FC236}">
                <a16:creationId xmlns:a16="http://schemas.microsoft.com/office/drawing/2014/main" id="{0C79FD9A-280F-83E2-2385-B72450925421}"/>
              </a:ext>
            </a:extLst>
          </p:cNvPr>
          <p:cNvSpPr>
            <a:spLocks noGrp="1"/>
          </p:cNvSpPr>
          <p:nvPr>
            <p:ph type="sldNum" sz="quarter" idx="12"/>
          </p:nvPr>
        </p:nvSpPr>
        <p:spPr/>
        <p:txBody>
          <a:bodyPr/>
          <a:lstStyle/>
          <a:p>
            <a:fld id="{22478FDF-23AB-584C-9DAE-01D4D3C4F4D8}" type="slidenum">
              <a:rPr lang="en-US" smtClean="0"/>
              <a:pPr/>
              <a:t>8</a:t>
            </a:fld>
            <a:endParaRPr lang="en-US" dirty="0"/>
          </a:p>
        </p:txBody>
      </p:sp>
      <p:sp>
        <p:nvSpPr>
          <p:cNvPr id="6" name="TextBox 5">
            <a:extLst>
              <a:ext uri="{FF2B5EF4-FFF2-40B4-BE49-F238E27FC236}">
                <a16:creationId xmlns:a16="http://schemas.microsoft.com/office/drawing/2014/main" id="{01A395D0-70F0-E319-77C8-209320169282}"/>
              </a:ext>
            </a:extLst>
          </p:cNvPr>
          <p:cNvSpPr txBox="1"/>
          <p:nvPr/>
        </p:nvSpPr>
        <p:spPr>
          <a:xfrm>
            <a:off x="377484" y="4186580"/>
            <a:ext cx="10635844" cy="1938992"/>
          </a:xfrm>
          <a:prstGeom prst="rect">
            <a:avLst/>
          </a:prstGeom>
          <a:noFill/>
        </p:spPr>
        <p:txBody>
          <a:bodyPr wrap="square">
            <a:spAutoFit/>
          </a:bodyPr>
          <a:lstStyle/>
          <a:p>
            <a:pPr algn="l">
              <a:buFont typeface="Arial" panose="020B0604020202020204" pitchFamily="34" charset="0"/>
              <a:buChar char="•"/>
            </a:pPr>
            <a:r>
              <a:rPr lang="en-US" sz="2400" b="0" i="0" u="none" strike="noStrike" dirty="0">
                <a:effectLst/>
              </a:rPr>
              <a:t> Combines multiple models to improve performance</a:t>
            </a:r>
          </a:p>
          <a:p>
            <a:pPr algn="l">
              <a:buFont typeface="Arial" panose="020B0604020202020204" pitchFamily="34" charset="0"/>
              <a:buChar char="•"/>
            </a:pPr>
            <a:r>
              <a:rPr lang="en-US" sz="2400" b="0" i="0" u="none" strike="noStrike" dirty="0">
                <a:effectLst/>
              </a:rPr>
              <a:t> Each model is trained</a:t>
            </a:r>
          </a:p>
          <a:p>
            <a:pPr>
              <a:buFont typeface="Arial" panose="020B0604020202020204" pitchFamily="34" charset="0"/>
              <a:buChar char="•"/>
            </a:pPr>
            <a:r>
              <a:rPr lang="en-US" sz="2400" dirty="0"/>
              <a:t> Use a final estimator learn from the output of models</a:t>
            </a:r>
          </a:p>
          <a:p>
            <a:pPr>
              <a:buFont typeface="Arial" panose="020B0604020202020204" pitchFamily="34" charset="0"/>
              <a:buChar char="•"/>
            </a:pPr>
            <a:r>
              <a:rPr lang="en-US" sz="2400" b="0" i="0" u="none" strike="noStrike" dirty="0">
                <a:effectLst/>
              </a:rPr>
              <a:t> Improve accuracy and robustness of models</a:t>
            </a:r>
          </a:p>
          <a:p>
            <a:pPr algn="l">
              <a:buFont typeface="Arial" panose="020B0604020202020204" pitchFamily="34" charset="0"/>
              <a:buChar char="•"/>
            </a:pPr>
            <a:r>
              <a:rPr lang="en-US" sz="2400" b="0" i="0" u="none" strike="noStrike" dirty="0">
                <a:effectLst/>
              </a:rPr>
              <a:t> Use for classification, regression, or clustering tasks</a:t>
            </a:r>
          </a:p>
        </p:txBody>
      </p:sp>
      <p:sp>
        <p:nvSpPr>
          <p:cNvPr id="11" name="Rounded Rectangle 10">
            <a:extLst>
              <a:ext uri="{FF2B5EF4-FFF2-40B4-BE49-F238E27FC236}">
                <a16:creationId xmlns:a16="http://schemas.microsoft.com/office/drawing/2014/main" id="{4206E503-FE81-4B10-2C7C-348B95E2102E}"/>
              </a:ext>
            </a:extLst>
          </p:cNvPr>
          <p:cNvSpPr/>
          <p:nvPr/>
        </p:nvSpPr>
        <p:spPr>
          <a:xfrm>
            <a:off x="3265335" y="1585085"/>
            <a:ext cx="1014913" cy="369202"/>
          </a:xfrm>
          <a:prstGeom prst="roundRect">
            <a:avLst/>
          </a:prstGeom>
          <a:solidFill>
            <a:schemeClr val="accent1">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Model 1</a:t>
            </a:r>
          </a:p>
        </p:txBody>
      </p:sp>
      <p:sp>
        <p:nvSpPr>
          <p:cNvPr id="13" name="Rounded Rectangle 12">
            <a:extLst>
              <a:ext uri="{FF2B5EF4-FFF2-40B4-BE49-F238E27FC236}">
                <a16:creationId xmlns:a16="http://schemas.microsoft.com/office/drawing/2014/main" id="{3628FD3C-50A7-EA8F-332D-7B2A4F6F8393}"/>
              </a:ext>
            </a:extLst>
          </p:cNvPr>
          <p:cNvSpPr/>
          <p:nvPr/>
        </p:nvSpPr>
        <p:spPr>
          <a:xfrm>
            <a:off x="3265335" y="2289793"/>
            <a:ext cx="1014913" cy="369202"/>
          </a:xfrm>
          <a:prstGeom prst="roundRect">
            <a:avLst/>
          </a:prstGeom>
          <a:solidFill>
            <a:schemeClr val="accent1">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Model 2</a:t>
            </a:r>
          </a:p>
        </p:txBody>
      </p:sp>
      <p:sp>
        <p:nvSpPr>
          <p:cNvPr id="14" name="Rounded Rectangle 13">
            <a:extLst>
              <a:ext uri="{FF2B5EF4-FFF2-40B4-BE49-F238E27FC236}">
                <a16:creationId xmlns:a16="http://schemas.microsoft.com/office/drawing/2014/main" id="{7A5CAB55-DF43-B77B-8F30-CFD5BB025D53}"/>
              </a:ext>
            </a:extLst>
          </p:cNvPr>
          <p:cNvSpPr/>
          <p:nvPr/>
        </p:nvSpPr>
        <p:spPr>
          <a:xfrm>
            <a:off x="3265335" y="3082234"/>
            <a:ext cx="1014913" cy="369202"/>
          </a:xfrm>
          <a:prstGeom prst="roundRect">
            <a:avLst/>
          </a:prstGeom>
          <a:solidFill>
            <a:schemeClr val="accent1">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Model 3</a:t>
            </a:r>
          </a:p>
        </p:txBody>
      </p:sp>
      <p:cxnSp>
        <p:nvCxnSpPr>
          <p:cNvPr id="15" name="Straight Arrow Connector 14">
            <a:extLst>
              <a:ext uri="{FF2B5EF4-FFF2-40B4-BE49-F238E27FC236}">
                <a16:creationId xmlns:a16="http://schemas.microsoft.com/office/drawing/2014/main" id="{B7D2BB30-90E8-09A9-1912-510F27B5DA5F}"/>
              </a:ext>
            </a:extLst>
          </p:cNvPr>
          <p:cNvCxnSpPr>
            <a:cxnSpLocks/>
            <a:stCxn id="11" idx="3"/>
            <a:endCxn id="17" idx="1"/>
          </p:cNvCxnSpPr>
          <p:nvPr/>
        </p:nvCxnSpPr>
        <p:spPr>
          <a:xfrm>
            <a:off x="4280248" y="1769686"/>
            <a:ext cx="544314" cy="703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7115BB4-081D-87DA-FAA8-EA83BECB1F7D}"/>
              </a:ext>
            </a:extLst>
          </p:cNvPr>
          <p:cNvCxnSpPr>
            <a:cxnSpLocks/>
            <a:stCxn id="13" idx="3"/>
            <a:endCxn id="17" idx="1"/>
          </p:cNvCxnSpPr>
          <p:nvPr/>
        </p:nvCxnSpPr>
        <p:spPr>
          <a:xfrm flipV="1">
            <a:off x="4280248" y="2472792"/>
            <a:ext cx="544314" cy="1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B2A398E3-93EE-A09A-2016-9C6DAA3CE141}"/>
              </a:ext>
            </a:extLst>
          </p:cNvPr>
          <p:cNvSpPr/>
          <p:nvPr/>
        </p:nvSpPr>
        <p:spPr>
          <a:xfrm>
            <a:off x="4824562" y="2144489"/>
            <a:ext cx="1354170" cy="656606"/>
          </a:xfrm>
          <a:prstGeom prst="roundRect">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Final Estimator</a:t>
            </a:r>
          </a:p>
        </p:txBody>
      </p:sp>
      <p:cxnSp>
        <p:nvCxnSpPr>
          <p:cNvPr id="18" name="Straight Arrow Connector 17">
            <a:extLst>
              <a:ext uri="{FF2B5EF4-FFF2-40B4-BE49-F238E27FC236}">
                <a16:creationId xmlns:a16="http://schemas.microsoft.com/office/drawing/2014/main" id="{32B34FCE-62CF-A9F2-A774-6EAB51413220}"/>
              </a:ext>
            </a:extLst>
          </p:cNvPr>
          <p:cNvCxnSpPr>
            <a:cxnSpLocks/>
            <a:stCxn id="14" idx="3"/>
            <a:endCxn id="17" idx="1"/>
          </p:cNvCxnSpPr>
          <p:nvPr/>
        </p:nvCxnSpPr>
        <p:spPr>
          <a:xfrm flipV="1">
            <a:off x="4280248" y="2472792"/>
            <a:ext cx="544314" cy="7940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1EB78F2E-BF27-F3FA-78AC-893A921836C9}"/>
              </a:ext>
            </a:extLst>
          </p:cNvPr>
          <p:cNvSpPr/>
          <p:nvPr/>
        </p:nvSpPr>
        <p:spPr>
          <a:xfrm>
            <a:off x="1352363" y="2300819"/>
            <a:ext cx="1124603" cy="370072"/>
          </a:xfrm>
          <a:prstGeom prst="roundRect">
            <a:avLst/>
          </a:prstGeom>
          <a:solidFill>
            <a:schemeClr val="accent4">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Dataset</a:t>
            </a:r>
          </a:p>
        </p:txBody>
      </p:sp>
      <p:cxnSp>
        <p:nvCxnSpPr>
          <p:cNvPr id="31" name="Straight Arrow Connector 30">
            <a:extLst>
              <a:ext uri="{FF2B5EF4-FFF2-40B4-BE49-F238E27FC236}">
                <a16:creationId xmlns:a16="http://schemas.microsoft.com/office/drawing/2014/main" id="{BA59CFE4-F58A-A35B-4B4B-0007E45D92C0}"/>
              </a:ext>
            </a:extLst>
          </p:cNvPr>
          <p:cNvCxnSpPr>
            <a:cxnSpLocks/>
            <a:stCxn id="11" idx="1"/>
            <a:endCxn id="25" idx="3"/>
          </p:cNvCxnSpPr>
          <p:nvPr/>
        </p:nvCxnSpPr>
        <p:spPr>
          <a:xfrm flipH="1">
            <a:off x="2476966" y="1769686"/>
            <a:ext cx="788369" cy="7161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38AE529-ED01-DF7A-C969-179AEE727EB5}"/>
              </a:ext>
            </a:extLst>
          </p:cNvPr>
          <p:cNvCxnSpPr>
            <a:cxnSpLocks/>
            <a:stCxn id="13" idx="1"/>
            <a:endCxn id="25" idx="3"/>
          </p:cNvCxnSpPr>
          <p:nvPr/>
        </p:nvCxnSpPr>
        <p:spPr>
          <a:xfrm flipH="1">
            <a:off x="2476966" y="2474394"/>
            <a:ext cx="788369" cy="114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3DA5ECD-677A-0613-AF14-172620556801}"/>
              </a:ext>
            </a:extLst>
          </p:cNvPr>
          <p:cNvCxnSpPr>
            <a:cxnSpLocks/>
            <a:stCxn id="14" idx="1"/>
            <a:endCxn id="25" idx="3"/>
          </p:cNvCxnSpPr>
          <p:nvPr/>
        </p:nvCxnSpPr>
        <p:spPr>
          <a:xfrm flipH="1" flipV="1">
            <a:off x="2476966" y="2485855"/>
            <a:ext cx="788369" cy="7809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16F0912F-049B-8CD4-CABC-F1270144E88F}"/>
              </a:ext>
            </a:extLst>
          </p:cNvPr>
          <p:cNvSpPr/>
          <p:nvPr/>
        </p:nvSpPr>
        <p:spPr>
          <a:xfrm>
            <a:off x="2978331" y="1346367"/>
            <a:ext cx="1619795" cy="2601199"/>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E8FD6EB5-2089-ADAD-3388-C381676D8EEB}"/>
              </a:ext>
            </a:extLst>
          </p:cNvPr>
          <p:cNvSpPr txBox="1"/>
          <p:nvPr/>
        </p:nvSpPr>
        <p:spPr>
          <a:xfrm>
            <a:off x="2978331" y="3521366"/>
            <a:ext cx="135806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Model Stack</a:t>
            </a:r>
          </a:p>
        </p:txBody>
      </p:sp>
      <p:sp>
        <p:nvSpPr>
          <p:cNvPr id="48" name="Rounded Rectangle 47">
            <a:extLst>
              <a:ext uri="{FF2B5EF4-FFF2-40B4-BE49-F238E27FC236}">
                <a16:creationId xmlns:a16="http://schemas.microsoft.com/office/drawing/2014/main" id="{FEB44BF2-12C8-B77C-F58B-BFFB2D200261}"/>
              </a:ext>
            </a:extLst>
          </p:cNvPr>
          <p:cNvSpPr/>
          <p:nvPr/>
        </p:nvSpPr>
        <p:spPr>
          <a:xfrm>
            <a:off x="6783992" y="2151027"/>
            <a:ext cx="1354170" cy="656606"/>
          </a:xfrm>
          <a:prstGeom prst="roundRect">
            <a:avLst/>
          </a:prstGeom>
          <a:solidFill>
            <a:schemeClr val="accent2">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pKa</a:t>
            </a:r>
          </a:p>
        </p:txBody>
      </p:sp>
      <p:cxnSp>
        <p:nvCxnSpPr>
          <p:cNvPr id="49" name="Straight Arrow Connector 48">
            <a:extLst>
              <a:ext uri="{FF2B5EF4-FFF2-40B4-BE49-F238E27FC236}">
                <a16:creationId xmlns:a16="http://schemas.microsoft.com/office/drawing/2014/main" id="{63A24908-43C6-5715-ED12-7750ACF469BA}"/>
              </a:ext>
            </a:extLst>
          </p:cNvPr>
          <p:cNvCxnSpPr>
            <a:cxnSpLocks/>
            <a:stCxn id="17" idx="3"/>
            <a:endCxn id="48" idx="1"/>
          </p:cNvCxnSpPr>
          <p:nvPr/>
        </p:nvCxnSpPr>
        <p:spPr>
          <a:xfrm>
            <a:off x="6178732" y="2472792"/>
            <a:ext cx="605260" cy="65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14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64A784-BC87-857A-7A15-FD93D9228E66}"/>
              </a:ext>
            </a:extLst>
          </p:cNvPr>
          <p:cNvSpPr>
            <a:spLocks noGrp="1"/>
          </p:cNvSpPr>
          <p:nvPr>
            <p:ph type="sldNum" sz="quarter" idx="12"/>
          </p:nvPr>
        </p:nvSpPr>
        <p:spPr/>
        <p:txBody>
          <a:bodyPr/>
          <a:lstStyle/>
          <a:p>
            <a:fld id="{22478FDF-23AB-584C-9DAE-01D4D3C4F4D8}" type="slidenum">
              <a:rPr lang="en-US" smtClean="0"/>
              <a:t>9</a:t>
            </a:fld>
            <a:endParaRPr lang="en-US"/>
          </a:p>
        </p:txBody>
      </p:sp>
      <p:sp>
        <p:nvSpPr>
          <p:cNvPr id="7" name="Title 1">
            <a:extLst>
              <a:ext uri="{FF2B5EF4-FFF2-40B4-BE49-F238E27FC236}">
                <a16:creationId xmlns:a16="http://schemas.microsoft.com/office/drawing/2014/main" id="{683AAA9F-640D-8FC5-4ABD-E48579CDEF66}"/>
              </a:ext>
            </a:extLst>
          </p:cNvPr>
          <p:cNvSpPr>
            <a:spLocks noGrp="1"/>
          </p:cNvSpPr>
          <p:nvPr>
            <p:ph type="title"/>
          </p:nvPr>
        </p:nvSpPr>
        <p:spPr>
          <a:xfrm>
            <a:off x="200382" y="40841"/>
            <a:ext cx="10515600" cy="943853"/>
          </a:xfrm>
        </p:spPr>
        <p:txBody>
          <a:bodyPr>
            <a:normAutofit/>
          </a:bodyPr>
          <a:lstStyle/>
          <a:p>
            <a:r>
              <a:rPr lang="en-US" dirty="0"/>
              <a:t>Machine learning algorithm selection (test set)</a:t>
            </a:r>
          </a:p>
        </p:txBody>
      </p:sp>
      <p:pic>
        <p:nvPicPr>
          <p:cNvPr id="11" name="Picture 10" descr="Chart, map, scatter chart&#10;&#10;Description automatically generated">
            <a:extLst>
              <a:ext uri="{FF2B5EF4-FFF2-40B4-BE49-F238E27FC236}">
                <a16:creationId xmlns:a16="http://schemas.microsoft.com/office/drawing/2014/main" id="{DE85D22B-4145-1FD0-910F-FD747C867AC5}"/>
              </a:ext>
            </a:extLst>
          </p:cNvPr>
          <p:cNvPicPr>
            <a:picLocks noChangeAspect="1"/>
          </p:cNvPicPr>
          <p:nvPr/>
        </p:nvPicPr>
        <p:blipFill>
          <a:blip r:embed="rId3"/>
          <a:stretch>
            <a:fillRect/>
          </a:stretch>
        </p:blipFill>
        <p:spPr>
          <a:xfrm>
            <a:off x="200382" y="1076895"/>
            <a:ext cx="7279698" cy="5064137"/>
          </a:xfrm>
          <a:prstGeom prst="rect">
            <a:avLst/>
          </a:prstGeom>
        </p:spPr>
      </p:pic>
      <p:sp>
        <p:nvSpPr>
          <p:cNvPr id="2" name="TextBox 1">
            <a:extLst>
              <a:ext uri="{FF2B5EF4-FFF2-40B4-BE49-F238E27FC236}">
                <a16:creationId xmlns:a16="http://schemas.microsoft.com/office/drawing/2014/main" id="{41A51A2E-CF65-0995-1984-E1A3A5DDDFA5}"/>
              </a:ext>
            </a:extLst>
          </p:cNvPr>
          <p:cNvSpPr txBox="1"/>
          <p:nvPr/>
        </p:nvSpPr>
        <p:spPr>
          <a:xfrm>
            <a:off x="7332193" y="4263853"/>
            <a:ext cx="4659425" cy="2000548"/>
          </a:xfrm>
          <a:prstGeom prst="rect">
            <a:avLst/>
          </a:prstGeom>
          <a:noFill/>
        </p:spPr>
        <p:txBody>
          <a:bodyPr wrap="square" rtlCol="0">
            <a:spAutoFit/>
          </a:bodyPr>
          <a:lstStyle/>
          <a:p>
            <a:r>
              <a:rPr lang="en-US" sz="2400" dirty="0"/>
              <a:t>Conclusion:</a:t>
            </a:r>
          </a:p>
          <a:p>
            <a:pPr marL="342900" indent="-342900">
              <a:buFont typeface="Arial" panose="020B0604020202020204" pitchFamily="34" charset="0"/>
              <a:buChar char="•"/>
            </a:pPr>
            <a:r>
              <a:rPr lang="en-US" sz="2000" dirty="0">
                <a:solidFill>
                  <a:srgbClr val="841616"/>
                </a:solidFill>
              </a:rPr>
              <a:t>AdaBoost, RF, ETR and SVM </a:t>
            </a:r>
            <a:r>
              <a:rPr lang="en-US" sz="2000" dirty="0"/>
              <a:t>were the four high performance models.</a:t>
            </a:r>
          </a:p>
          <a:p>
            <a:pPr marL="342900" indent="-342900">
              <a:buFont typeface="Arial" panose="020B0604020202020204" pitchFamily="34" charset="0"/>
              <a:buChar char="•"/>
            </a:pPr>
            <a:r>
              <a:rPr lang="en-US" sz="2000" dirty="0">
                <a:solidFill>
                  <a:srgbClr val="841616"/>
                </a:solidFill>
              </a:rPr>
              <a:t>SGD </a:t>
            </a:r>
            <a:r>
              <a:rPr lang="en-US" sz="2000" dirty="0"/>
              <a:t>was picked as the final estimator since its </a:t>
            </a:r>
            <a:r>
              <a:rPr lang="en-US" sz="2000" dirty="0">
                <a:solidFill>
                  <a:srgbClr val="841616"/>
                </a:solidFill>
              </a:rPr>
              <a:t>flexibility</a:t>
            </a:r>
            <a:r>
              <a:rPr lang="en-US" sz="2000" dirty="0"/>
              <a:t> and relatedly high accuracy. </a:t>
            </a:r>
          </a:p>
        </p:txBody>
      </p:sp>
      <p:sp>
        <p:nvSpPr>
          <p:cNvPr id="5" name="Rounded Rectangle 4">
            <a:extLst>
              <a:ext uri="{FF2B5EF4-FFF2-40B4-BE49-F238E27FC236}">
                <a16:creationId xmlns:a16="http://schemas.microsoft.com/office/drawing/2014/main" id="{60D68F5C-D12C-3243-33D6-D0F8D2F905B7}"/>
              </a:ext>
            </a:extLst>
          </p:cNvPr>
          <p:cNvSpPr/>
          <p:nvPr/>
        </p:nvSpPr>
        <p:spPr>
          <a:xfrm>
            <a:off x="7777329" y="1205003"/>
            <a:ext cx="3150845" cy="2897659"/>
          </a:xfrm>
          <a:prstGeom prst="roundRect">
            <a:avLst/>
          </a:prstGeom>
          <a:solidFill>
            <a:schemeClr val="accent6">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67D6058-C9E0-F877-A8E8-0A17B49D5DE4}"/>
              </a:ext>
            </a:extLst>
          </p:cNvPr>
          <p:cNvSpPr/>
          <p:nvPr/>
        </p:nvSpPr>
        <p:spPr>
          <a:xfrm>
            <a:off x="7878281" y="1689153"/>
            <a:ext cx="1269381" cy="411918"/>
          </a:xfrm>
          <a:prstGeom prst="roundRect">
            <a:avLst/>
          </a:prstGeom>
          <a:solidFill>
            <a:schemeClr val="accent1">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AdaBoost</a:t>
            </a:r>
          </a:p>
        </p:txBody>
      </p:sp>
      <p:sp>
        <p:nvSpPr>
          <p:cNvPr id="8" name="TextBox 7">
            <a:extLst>
              <a:ext uri="{FF2B5EF4-FFF2-40B4-BE49-F238E27FC236}">
                <a16:creationId xmlns:a16="http://schemas.microsoft.com/office/drawing/2014/main" id="{EF516E80-2385-B830-B694-0C8CB4CCB536}"/>
              </a:ext>
            </a:extLst>
          </p:cNvPr>
          <p:cNvSpPr txBox="1"/>
          <p:nvPr/>
        </p:nvSpPr>
        <p:spPr>
          <a:xfrm>
            <a:off x="8434128" y="1171920"/>
            <a:ext cx="1628972" cy="523220"/>
          </a:xfrm>
          <a:prstGeom prst="rect">
            <a:avLst/>
          </a:prstGeom>
          <a:noFill/>
        </p:spPr>
        <p:txBody>
          <a:bodyPr wrap="none" rtlCol="0">
            <a:spAutoFit/>
          </a:bodyPr>
          <a:lstStyle/>
          <a:p>
            <a:r>
              <a:rPr lang="en-US" sz="2800" b="1" dirty="0"/>
              <a:t>Ensemble</a:t>
            </a:r>
          </a:p>
        </p:txBody>
      </p:sp>
      <p:sp>
        <p:nvSpPr>
          <p:cNvPr id="9" name="Rounded Rectangle 8">
            <a:extLst>
              <a:ext uri="{FF2B5EF4-FFF2-40B4-BE49-F238E27FC236}">
                <a16:creationId xmlns:a16="http://schemas.microsoft.com/office/drawing/2014/main" id="{B95A4231-B457-6ECD-202B-D5C93C782BAD}"/>
              </a:ext>
            </a:extLst>
          </p:cNvPr>
          <p:cNvSpPr/>
          <p:nvPr/>
        </p:nvSpPr>
        <p:spPr>
          <a:xfrm>
            <a:off x="7878281" y="2270290"/>
            <a:ext cx="1269381" cy="411918"/>
          </a:xfrm>
          <a:prstGeom prst="roundRect">
            <a:avLst/>
          </a:prstGeom>
          <a:solidFill>
            <a:schemeClr val="accent1">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RF</a:t>
            </a:r>
          </a:p>
        </p:txBody>
      </p:sp>
      <p:sp>
        <p:nvSpPr>
          <p:cNvPr id="10" name="Rounded Rectangle 9">
            <a:extLst>
              <a:ext uri="{FF2B5EF4-FFF2-40B4-BE49-F238E27FC236}">
                <a16:creationId xmlns:a16="http://schemas.microsoft.com/office/drawing/2014/main" id="{B1F7C43F-B9A6-097A-32EE-9267ED7F6F6C}"/>
              </a:ext>
            </a:extLst>
          </p:cNvPr>
          <p:cNvSpPr/>
          <p:nvPr/>
        </p:nvSpPr>
        <p:spPr>
          <a:xfrm>
            <a:off x="7878281" y="2846800"/>
            <a:ext cx="1269381" cy="411918"/>
          </a:xfrm>
          <a:prstGeom prst="roundRect">
            <a:avLst/>
          </a:prstGeom>
          <a:solidFill>
            <a:schemeClr val="accent1">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ETR</a:t>
            </a:r>
          </a:p>
        </p:txBody>
      </p:sp>
      <p:sp>
        <p:nvSpPr>
          <p:cNvPr id="14" name="Rounded Rectangle 13">
            <a:extLst>
              <a:ext uri="{FF2B5EF4-FFF2-40B4-BE49-F238E27FC236}">
                <a16:creationId xmlns:a16="http://schemas.microsoft.com/office/drawing/2014/main" id="{2FA1DC99-F804-8A93-710B-1A3D9BB96CD3}"/>
              </a:ext>
            </a:extLst>
          </p:cNvPr>
          <p:cNvSpPr/>
          <p:nvPr/>
        </p:nvSpPr>
        <p:spPr>
          <a:xfrm>
            <a:off x="9611197" y="2499536"/>
            <a:ext cx="1225366" cy="553223"/>
          </a:xfrm>
          <a:prstGeom prst="roundRect">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SGD</a:t>
            </a:r>
          </a:p>
        </p:txBody>
      </p:sp>
      <p:sp>
        <p:nvSpPr>
          <p:cNvPr id="17" name="Rounded Rectangle 16">
            <a:extLst>
              <a:ext uri="{FF2B5EF4-FFF2-40B4-BE49-F238E27FC236}">
                <a16:creationId xmlns:a16="http://schemas.microsoft.com/office/drawing/2014/main" id="{A690D979-93AE-7FAD-AE82-3E21A065BBD2}"/>
              </a:ext>
            </a:extLst>
          </p:cNvPr>
          <p:cNvSpPr/>
          <p:nvPr/>
        </p:nvSpPr>
        <p:spPr>
          <a:xfrm>
            <a:off x="7878281" y="3423310"/>
            <a:ext cx="1269381" cy="411918"/>
          </a:xfrm>
          <a:prstGeom prst="roundRect">
            <a:avLst/>
          </a:prstGeom>
          <a:solidFill>
            <a:schemeClr val="accent1">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SVM</a:t>
            </a:r>
          </a:p>
        </p:txBody>
      </p:sp>
      <p:cxnSp>
        <p:nvCxnSpPr>
          <p:cNvPr id="19" name="Straight Arrow Connector 18">
            <a:extLst>
              <a:ext uri="{FF2B5EF4-FFF2-40B4-BE49-F238E27FC236}">
                <a16:creationId xmlns:a16="http://schemas.microsoft.com/office/drawing/2014/main" id="{BA18DC81-9B31-3796-18AA-CDFFA4CF2EF2}"/>
              </a:ext>
            </a:extLst>
          </p:cNvPr>
          <p:cNvCxnSpPr>
            <a:stCxn id="6" idx="3"/>
          </p:cNvCxnSpPr>
          <p:nvPr/>
        </p:nvCxnSpPr>
        <p:spPr>
          <a:xfrm>
            <a:off x="9147662" y="1895112"/>
            <a:ext cx="463535" cy="88103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7A3A1C1-A19B-4F7F-63F7-801834F5BEC5}"/>
              </a:ext>
            </a:extLst>
          </p:cNvPr>
          <p:cNvCxnSpPr>
            <a:cxnSpLocks/>
            <a:stCxn id="9" idx="3"/>
            <a:endCxn id="14" idx="1"/>
          </p:cNvCxnSpPr>
          <p:nvPr/>
        </p:nvCxnSpPr>
        <p:spPr>
          <a:xfrm>
            <a:off x="9147662" y="2476249"/>
            <a:ext cx="463535" cy="29989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E0C332E-E146-7477-34D9-FB93669CDF5A}"/>
              </a:ext>
            </a:extLst>
          </p:cNvPr>
          <p:cNvCxnSpPr>
            <a:cxnSpLocks/>
            <a:stCxn id="10" idx="3"/>
            <a:endCxn id="14" idx="1"/>
          </p:cNvCxnSpPr>
          <p:nvPr/>
        </p:nvCxnSpPr>
        <p:spPr>
          <a:xfrm flipV="1">
            <a:off x="9147662" y="2776148"/>
            <a:ext cx="463535" cy="27661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3F7199-7ED8-4B8D-A453-D3CC492C9549}"/>
              </a:ext>
            </a:extLst>
          </p:cNvPr>
          <p:cNvCxnSpPr>
            <a:cxnSpLocks/>
            <a:stCxn id="17" idx="3"/>
            <a:endCxn id="14" idx="1"/>
          </p:cNvCxnSpPr>
          <p:nvPr/>
        </p:nvCxnSpPr>
        <p:spPr>
          <a:xfrm flipV="1">
            <a:off x="9147662" y="2776148"/>
            <a:ext cx="463535" cy="85312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344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34156</TotalTime>
  <Words>841</Words>
  <Application>Microsoft Macintosh PowerPoint</Application>
  <PresentationFormat>Widescreen</PresentationFormat>
  <Paragraphs>159</Paragraphs>
  <Slides>12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Söhne</vt:lpstr>
      <vt:lpstr>Arial</vt:lpstr>
      <vt:lpstr>Arial</vt:lpstr>
      <vt:lpstr>Calibri</vt:lpstr>
      <vt:lpstr>Calibri Light</vt:lpstr>
      <vt:lpstr>Corbel</vt:lpstr>
      <vt:lpstr>Times New Roman</vt:lpstr>
      <vt:lpstr>Office Theme</vt:lpstr>
      <vt:lpstr>PowerPoint Presentation</vt:lpstr>
      <vt:lpstr>What is pKa?</vt:lpstr>
      <vt:lpstr>What is protein? </vt:lpstr>
      <vt:lpstr>What is protein pKa?</vt:lpstr>
      <vt:lpstr>Overview</vt:lpstr>
      <vt:lpstr>Dataset</vt:lpstr>
      <vt:lpstr>Electrostatic potential feature acquisition</vt:lpstr>
      <vt:lpstr>Ensemble learning</vt:lpstr>
      <vt:lpstr>Machine learning algorithm selection (test set)</vt:lpstr>
      <vt:lpstr>Ensemble model pKa prediction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Yao, Songyuan</dc:creator>
  <cp:lastModifiedBy>Yao, Songyuan</cp:lastModifiedBy>
  <cp:revision>1407</cp:revision>
  <dcterms:created xsi:type="dcterms:W3CDTF">2022-04-20T02:00:57Z</dcterms:created>
  <dcterms:modified xsi:type="dcterms:W3CDTF">2023-04-14T21:56:39Z</dcterms:modified>
</cp:coreProperties>
</file>